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288" r:id="rId3"/>
    <p:sldId id="270" r:id="rId4"/>
    <p:sldId id="259" r:id="rId5"/>
    <p:sldId id="258" r:id="rId6"/>
    <p:sldId id="280" r:id="rId7"/>
    <p:sldId id="281" r:id="rId8"/>
    <p:sldId id="282" r:id="rId9"/>
    <p:sldId id="283" r:id="rId10"/>
    <p:sldId id="284" r:id="rId11"/>
    <p:sldId id="269" r:id="rId12"/>
    <p:sldId id="268" r:id="rId13"/>
    <p:sldId id="267" r:id="rId14"/>
    <p:sldId id="276" r:id="rId15"/>
    <p:sldId id="287" r:id="rId16"/>
    <p:sldId id="285" r:id="rId17"/>
    <p:sldId id="28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76CC-27BE-43C3-95D9-BAD95E67A13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B7D80-BA71-414B-8F38-9B4561689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76CC-27BE-43C3-95D9-BAD95E67A13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B7D80-BA71-414B-8F38-9B4561689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76CC-27BE-43C3-95D9-BAD95E67A13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B7D80-BA71-414B-8F38-9B4561689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76CC-27BE-43C3-95D9-BAD95E67A13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B7D80-BA71-414B-8F38-9B4561689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76CC-27BE-43C3-95D9-BAD95E67A13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B7D80-BA71-414B-8F38-9B4561689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76CC-27BE-43C3-95D9-BAD95E67A13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B7D80-BA71-414B-8F38-9B4561689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76CC-27BE-43C3-95D9-BAD95E67A13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B7D80-BA71-414B-8F38-9B4561689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76CC-27BE-43C3-95D9-BAD95E67A13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B7D80-BA71-414B-8F38-9B4561689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76CC-27BE-43C3-95D9-BAD95E67A13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B7D80-BA71-414B-8F38-9B4561689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76CC-27BE-43C3-95D9-BAD95E67A13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B7D80-BA71-414B-8F38-9B4561689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A76CC-27BE-43C3-95D9-BAD95E67A13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3B7D80-BA71-414B-8F38-9B4561689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A76CC-27BE-43C3-95D9-BAD95E67A135}" type="datetimeFigureOut">
              <a:rPr lang="ru-RU" smtClean="0"/>
              <a:pPr/>
              <a:t>04.04.2016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3B7D80-BA71-414B-8F38-9B45616898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C:\Users\tda001\Desktop\КOREA (29.04)\Презентации проектов 16X9\ШАБЛОН\шаблон_титул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30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5"/>
          <p:cNvSpPr>
            <a:spLocks noChangeArrowheads="1"/>
          </p:cNvSpPr>
          <p:nvPr/>
        </p:nvSpPr>
        <p:spPr bwMode="auto">
          <a:xfrm>
            <a:off x="304800" y="4267200"/>
            <a:ext cx="83883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336600"/>
                </a:solidFill>
                <a:latin typeface="Verdana" pitchFamily="34" charset="0"/>
              </a:rPr>
              <a:t>Инвестиционные проекты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336600"/>
                </a:solidFill>
                <a:latin typeface="Verdana" pitchFamily="34" charset="0"/>
              </a:rPr>
              <a:t>Республики Коми</a:t>
            </a:r>
          </a:p>
        </p:txBody>
      </p:sp>
    </p:spTree>
    <p:extLst>
      <p:ext uri="{BB962C8B-B14F-4D97-AF65-F5344CB8AC3E}">
        <p14:creationId xmlns:p14="http://schemas.microsoft.com/office/powerpoint/2010/main" val="3932280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0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07504" y="908720"/>
            <a:ext cx="8928992" cy="56038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100" b="1" dirty="0">
                <a:solidFill>
                  <a:srgbClr val="336600"/>
                </a:solidFill>
                <a:latin typeface="Verdana" pitchFamily="34" charset="0"/>
                <a:ea typeface="+mn-ea"/>
                <a:cs typeface="+mn-cs"/>
              </a:rPr>
              <a:t>Интеллектуальная собственность</a:t>
            </a:r>
          </a:p>
        </p:txBody>
      </p:sp>
      <p:graphicFrame>
        <p:nvGraphicFramePr>
          <p:cNvPr id="7" name="Group 8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18478372"/>
              </p:ext>
            </p:extLst>
          </p:nvPr>
        </p:nvGraphicFramePr>
        <p:xfrm>
          <a:off x="107506" y="1412776"/>
          <a:ext cx="8928990" cy="4752529"/>
        </p:xfrm>
        <a:graphic>
          <a:graphicData uri="http://schemas.openxmlformats.org/drawingml/2006/table">
            <a:tbl>
              <a:tblPr/>
              <a:tblGrid>
                <a:gridCol w="615791"/>
                <a:gridCol w="4516620"/>
                <a:gridCol w="2257098"/>
                <a:gridCol w="1539481"/>
              </a:tblGrid>
              <a:tr h="662077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№ п/п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1D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Наименование заявки/патента 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Описание 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Сроки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получения/действия патента </a:t>
                      </a:r>
                    </a:p>
                  </a:txBody>
                  <a:tcPr marL="36000" marR="54000" marT="46800" marB="4680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905678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«Композиция для очистки природных и сточных вод и способ получения композиции для очистки природных и сточных вод (варианты)»</a:t>
                      </a:r>
                      <a:b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(патент РФ № 2179954 от 22.06.2000)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Лицензионное соглашение до конца срока действия патента.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2000-2020 гг.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5049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«Коагулянт титановый для очистки и обеззараживания природных и сточных вод, безопасный способ его получения и способ использования»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(патент РФ № 2399591 от 20.09.2010)</a:t>
                      </a: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Патент на изобретение 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2010-2029 гг.</a:t>
                      </a:r>
                      <a:endParaRPr kumimoji="0" lang="ru-RU" altLang="ru-RU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39056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«Коагулянт титановый для очистки и обеззараживания природных и сточных вод, безопасный способ его получения и способ использования»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/>
                      </a:r>
                      <a:b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патент ЕАПВ №011441 от 27.02.2009)</a:t>
                      </a:r>
                      <a:r>
                        <a:rPr kumimoji="0" lang="ru-RU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Евразийское патентное ведомство (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Eurasian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Patent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office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), 9 стран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2008-2028 гг.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669"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Titanium coagulant for natural and waste water purification and disinfection, safe method for producing thereof, and method for utilizing thereof (№ 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РСТ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/RU2007/000669)</a:t>
                      </a:r>
                      <a:r>
                        <a:rPr kumimoji="0" lang="en-US" alt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ru-RU" altLang="ru-RU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Международная заявка, поданная в Международное Бюро Всемирной организации интеллектуальной собственности (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The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International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Bureau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ru-RU" alt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of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WIPO) 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algn="l">
                        <a:spcBef>
                          <a:spcPct val="20000"/>
                        </a:spcBef>
                        <a:defRPr sz="1600" b="1">
                          <a:solidFill>
                            <a:schemeClr val="tx1"/>
                          </a:solidFill>
                          <a:latin typeface="Arial" charset="0"/>
                        </a:defRPr>
                      </a:lvl1pPr>
                      <a:lvl2pPr algn="l">
                        <a:spcBef>
                          <a:spcPct val="20000"/>
                        </a:spcBef>
                        <a:defRPr sz="1600">
                          <a:solidFill>
                            <a:schemeClr val="tx1"/>
                          </a:solidFill>
                          <a:latin typeface="Arial" charset="0"/>
                        </a:defRPr>
                      </a:lvl2pPr>
                      <a:lvl3pPr algn="l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charset="0"/>
                        </a:defRPr>
                      </a:lvl3pPr>
                      <a:lvl4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4pPr>
                      <a:lvl5pPr algn="l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9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2010-2015 гг.</a:t>
                      </a:r>
                      <a:b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(перевод в национальные фазы)</a:t>
                      </a:r>
                    </a:p>
                  </a:txBody>
                  <a:tcPr marL="72000" marR="72000" marT="46800" marB="46800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427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Группа 34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36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-343694" y="908720"/>
            <a:ext cx="9831387" cy="490538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5000"/>
              </a:lnSpc>
            </a:pPr>
            <a:r>
              <a:rPr lang="ru-RU" altLang="ru-RU" sz="2100" b="1" dirty="0">
                <a:solidFill>
                  <a:srgbClr val="336600"/>
                </a:solidFill>
                <a:latin typeface="Verdana" pitchFamily="34" charset="0"/>
                <a:ea typeface="+mn-ea"/>
                <a:cs typeface="+mn-cs"/>
              </a:rPr>
              <a:t>Структура проекта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251520" y="1844824"/>
            <a:ext cx="8639373" cy="3618582"/>
            <a:chOff x="-34925" y="1898650"/>
            <a:chExt cx="10407650" cy="3894138"/>
          </a:xfrm>
        </p:grpSpPr>
        <p:sp>
          <p:nvSpPr>
            <p:cNvPr id="21" name="Скругленный прямоугольник 20"/>
            <p:cNvSpPr/>
            <p:nvPr/>
          </p:nvSpPr>
          <p:spPr bwMode="auto">
            <a:xfrm>
              <a:off x="8013700" y="1898650"/>
              <a:ext cx="2359025" cy="3894138"/>
            </a:xfrm>
            <a:prstGeom prst="roundRect">
              <a:avLst>
                <a:gd name="adj" fmla="val 6551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95235" tIns="47617" rIns="95235" bIns="47617"/>
            <a:lstStyle/>
            <a:p>
              <a:pPr algn="r" eaLnBrk="1" hangingPunct="1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Скругленный прямоугольник 21"/>
            <p:cNvSpPr/>
            <p:nvPr/>
          </p:nvSpPr>
          <p:spPr bwMode="auto">
            <a:xfrm>
              <a:off x="2744788" y="1898650"/>
              <a:ext cx="5078412" cy="3894138"/>
            </a:xfrm>
            <a:prstGeom prst="roundRect">
              <a:avLst>
                <a:gd name="adj" fmla="val 4496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95235" tIns="47617" rIns="95235" bIns="47617"/>
            <a:lstStyle/>
            <a:p>
              <a:pPr algn="r" eaLnBrk="1" hangingPunct="1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Скругленный прямоугольник 22"/>
            <p:cNvSpPr/>
            <p:nvPr/>
          </p:nvSpPr>
          <p:spPr bwMode="auto">
            <a:xfrm>
              <a:off x="34925" y="1898650"/>
              <a:ext cx="2505075" cy="3894138"/>
            </a:xfrm>
            <a:prstGeom prst="roundRect">
              <a:avLst>
                <a:gd name="adj" fmla="val 6551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lIns="95235" tIns="47617" rIns="95235" bIns="47617"/>
            <a:lstStyle/>
            <a:p>
              <a:pPr algn="r" eaLnBrk="1" hangingPunct="1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Пятиугольник 2"/>
            <p:cNvSpPr>
              <a:spLocks noChangeArrowheads="1"/>
            </p:cNvSpPr>
            <p:nvPr/>
          </p:nvSpPr>
          <p:spPr bwMode="auto">
            <a:xfrm>
              <a:off x="111125" y="2713038"/>
              <a:ext cx="2351088" cy="1096962"/>
            </a:xfrm>
            <a:prstGeom prst="homePlate">
              <a:avLst>
                <a:gd name="adj" fmla="val 31286"/>
              </a:avLst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37494" rIns="0" bIns="37494" anchor="ctr"/>
            <a:lstStyle>
              <a:lvl1pPr>
                <a:spcBef>
                  <a:spcPct val="20000"/>
                </a:spcBef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ru-RU" altLang="ru-RU" sz="1600" b="0" dirty="0"/>
                <a:t>Добыча нефтетитановой </a:t>
              </a:r>
              <a:r>
                <a:rPr lang="ru-RU" altLang="ru-RU" sz="1600" b="0" dirty="0" smtClean="0"/>
                <a:t>руды</a:t>
              </a:r>
              <a:endParaRPr lang="ru-RU" altLang="ru-RU" sz="1600" b="0" dirty="0"/>
            </a:p>
          </p:txBody>
        </p:sp>
        <p:sp>
          <p:nvSpPr>
            <p:cNvPr id="25" name="Пятиугольник 6"/>
            <p:cNvSpPr>
              <a:spLocks noChangeArrowheads="1"/>
            </p:cNvSpPr>
            <p:nvPr/>
          </p:nvSpPr>
          <p:spPr bwMode="auto">
            <a:xfrm>
              <a:off x="2868613" y="2713037"/>
              <a:ext cx="2214497" cy="1096962"/>
            </a:xfrm>
            <a:prstGeom prst="homePlate">
              <a:avLst>
                <a:gd name="adj" fmla="val 28008"/>
              </a:avLst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37494" rIns="0" bIns="37494" anchor="ctr"/>
            <a:lstStyle/>
            <a:p>
              <a:pPr algn="ctr">
                <a:spcBef>
                  <a:spcPct val="0"/>
                </a:spcBef>
              </a:pPr>
              <a:r>
                <a:rPr lang="ru-RU" altLang="ru-RU" sz="1600" dirty="0">
                  <a:latin typeface="Arial" charset="0"/>
                </a:rPr>
                <a:t> </a:t>
              </a:r>
              <a:r>
                <a:rPr lang="ru-RU" altLang="ru-RU" sz="1600" dirty="0" smtClean="0">
                  <a:latin typeface="Arial" charset="0"/>
                </a:rPr>
                <a:t>Обогащение руды</a:t>
              </a:r>
              <a:endParaRPr lang="ru-RU" altLang="ru-RU" sz="1600" dirty="0">
                <a:latin typeface="Arial" charset="0"/>
              </a:endParaRPr>
            </a:p>
          </p:txBody>
        </p:sp>
        <p:sp>
          <p:nvSpPr>
            <p:cNvPr id="26" name="Пятиугольник 7"/>
            <p:cNvSpPr>
              <a:spLocks noChangeArrowheads="1"/>
            </p:cNvSpPr>
            <p:nvPr/>
          </p:nvSpPr>
          <p:spPr bwMode="auto">
            <a:xfrm>
              <a:off x="5273675" y="2713037"/>
              <a:ext cx="2466975" cy="1096962"/>
            </a:xfrm>
            <a:prstGeom prst="homePlate">
              <a:avLst>
                <a:gd name="adj" fmla="val 23968"/>
              </a:avLst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37494" rIns="0" bIns="37494" anchor="ctr"/>
            <a:lstStyle/>
            <a:p>
              <a:pPr algn="ctr">
                <a:spcBef>
                  <a:spcPct val="0"/>
                </a:spcBef>
              </a:pPr>
              <a:r>
                <a:rPr lang="ru-RU" altLang="ru-RU" sz="1600" dirty="0">
                  <a:latin typeface="Arial" charset="0"/>
                </a:rPr>
                <a:t>Синтез титанового </a:t>
              </a:r>
              <a:r>
                <a:rPr lang="ru-RU" altLang="ru-RU" sz="1600" dirty="0" smtClean="0">
                  <a:latin typeface="Arial" charset="0"/>
                </a:rPr>
                <a:t>коагулянта</a:t>
              </a:r>
              <a:endParaRPr lang="ru-RU" altLang="ru-RU" sz="1600" dirty="0">
                <a:latin typeface="Arial" charset="0"/>
              </a:endParaRPr>
            </a:p>
          </p:txBody>
        </p:sp>
        <p:sp>
          <p:nvSpPr>
            <p:cNvPr id="27" name="Пятиугольник 7"/>
            <p:cNvSpPr>
              <a:spLocks noChangeArrowheads="1"/>
            </p:cNvSpPr>
            <p:nvPr/>
          </p:nvSpPr>
          <p:spPr bwMode="auto">
            <a:xfrm>
              <a:off x="8140700" y="2713038"/>
              <a:ext cx="2092325" cy="1096962"/>
            </a:xfrm>
            <a:prstGeom prst="homePlate">
              <a:avLst>
                <a:gd name="adj" fmla="val 1183"/>
              </a:avLst>
            </a:pr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37494" rIns="0" bIns="37494" anchor="ctr"/>
            <a:lstStyle/>
            <a:p>
              <a:pPr algn="ctr">
                <a:spcBef>
                  <a:spcPct val="0"/>
                </a:spcBef>
              </a:pPr>
              <a:r>
                <a:rPr lang="ru-RU" altLang="ru-RU" sz="1600" dirty="0">
                  <a:latin typeface="Arial" charset="0"/>
                </a:rPr>
                <a:t>Водоочистка, водоподготовка</a:t>
              </a:r>
            </a:p>
          </p:txBody>
        </p:sp>
        <p:sp>
          <p:nvSpPr>
            <p:cNvPr id="28" name="TextBox 1"/>
            <p:cNvSpPr txBox="1">
              <a:spLocks noChangeArrowheads="1"/>
            </p:cNvSpPr>
            <p:nvPr/>
          </p:nvSpPr>
          <p:spPr bwMode="auto">
            <a:xfrm>
              <a:off x="-34925" y="2011363"/>
              <a:ext cx="2684463" cy="33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5235" tIns="47617" rIns="95235" bIns="47617">
              <a:spAutoFit/>
            </a:bodyPr>
            <a:lstStyle>
              <a:lvl1pPr>
                <a:spcBef>
                  <a:spcPct val="20000"/>
                </a:spcBef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ru-RU" altLang="ru-RU" sz="1400" dirty="0"/>
                <a:t>ООО «ЛУКОЙЛ-Коми</a:t>
              </a:r>
              <a:r>
                <a:rPr lang="ru-RU" altLang="ru-RU" sz="1400" dirty="0" smtClean="0"/>
                <a:t>»</a:t>
              </a:r>
              <a:endParaRPr lang="ru-RU" altLang="ru-RU" sz="1400" dirty="0"/>
            </a:p>
          </p:txBody>
        </p:sp>
        <p:sp>
          <p:nvSpPr>
            <p:cNvPr id="29" name="TextBox 14"/>
            <p:cNvSpPr txBox="1">
              <a:spLocks noChangeArrowheads="1"/>
            </p:cNvSpPr>
            <p:nvPr/>
          </p:nvSpPr>
          <p:spPr bwMode="auto">
            <a:xfrm>
              <a:off x="4267200" y="2022475"/>
              <a:ext cx="2200275" cy="3353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5235" tIns="47617" rIns="95235" bIns="47617">
              <a:spAutoFit/>
            </a:bodyPr>
            <a:lstStyle>
              <a:lvl1pPr>
                <a:spcBef>
                  <a:spcPct val="20000"/>
                </a:spcBef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ru-RU" altLang="ru-RU" sz="1400" dirty="0"/>
                <a:t>ЗАО «СИТТЕК»</a:t>
              </a:r>
            </a:p>
          </p:txBody>
        </p:sp>
        <p:sp>
          <p:nvSpPr>
            <p:cNvPr id="30" name="TextBox 16"/>
            <p:cNvSpPr txBox="1">
              <a:spLocks noChangeArrowheads="1"/>
            </p:cNvSpPr>
            <p:nvPr/>
          </p:nvSpPr>
          <p:spPr bwMode="auto">
            <a:xfrm>
              <a:off x="7981950" y="1976438"/>
              <a:ext cx="2390775" cy="5671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5235" tIns="47617" rIns="95235" bIns="47617">
              <a:spAutoFit/>
            </a:bodyPr>
            <a:lstStyle>
              <a:lvl1pPr>
                <a:spcBef>
                  <a:spcPct val="20000"/>
                </a:spcBef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ru-RU" altLang="ru-RU" sz="1400" dirty="0"/>
                <a:t>ЖКХ</a:t>
              </a:r>
            </a:p>
            <a:p>
              <a:pPr algn="ctr">
                <a:spcBef>
                  <a:spcPct val="0"/>
                </a:spcBef>
              </a:pPr>
              <a:r>
                <a:rPr lang="ru-RU" altLang="ru-RU" sz="1400" dirty="0"/>
                <a:t>Промышленность</a:t>
              </a:r>
            </a:p>
          </p:txBody>
        </p:sp>
        <p:pic>
          <p:nvPicPr>
            <p:cNvPr id="31" name="Picture 5" descr="Ярега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770" b="10052"/>
            <a:stretch>
              <a:fillRect/>
            </a:stretch>
          </p:blipFill>
          <p:spPr bwMode="auto">
            <a:xfrm>
              <a:off x="200025" y="4079875"/>
              <a:ext cx="2111375" cy="147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7" descr="C:\Users\OrlovVV\Documents\Титан на диске\Строительство\фото\май2013\IMG_1083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44" b="4688"/>
            <a:stretch>
              <a:fillRect/>
            </a:stretch>
          </p:blipFill>
          <p:spPr bwMode="auto">
            <a:xfrm>
              <a:off x="2868613" y="4079875"/>
              <a:ext cx="2125662" cy="147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8" descr="C:\Users\OrlovVV\Documents\Титан на диске\Клиенты\Иордания\MiyaHuna\июль 2012\фото Miyahuna июль 2012\IMG_1117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542"/>
            <a:stretch>
              <a:fillRect/>
            </a:stretch>
          </p:blipFill>
          <p:spPr bwMode="auto">
            <a:xfrm>
              <a:off x="8159750" y="4079875"/>
              <a:ext cx="2019300" cy="1474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9" descr="C:\Users\OrlovVV\Documents\Титан на диске\Клиенты\Республика Коми\Гайзер\Закладка капсулы\LUKOIL4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3675" y="4079875"/>
              <a:ext cx="2297113" cy="1460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1427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аблон_стр6-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-517525" y="996404"/>
            <a:ext cx="10179050" cy="560388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5000"/>
              </a:lnSpc>
            </a:pPr>
            <a:r>
              <a:rPr lang="ru-RU" sz="2100" b="1" dirty="0">
                <a:solidFill>
                  <a:srgbClr val="336600"/>
                </a:solidFill>
                <a:latin typeface="Verdana" pitchFamily="34" charset="0"/>
                <a:ea typeface="+mn-ea"/>
                <a:cs typeface="+mn-cs"/>
              </a:rPr>
              <a:t>Производственная площадка ЗАО «СИТТЕК»</a:t>
            </a:r>
            <a:endParaRPr lang="ru-RU" altLang="ru-RU" sz="2100" b="1" dirty="0">
              <a:solidFill>
                <a:srgbClr val="336600"/>
              </a:solidFill>
              <a:latin typeface="Verdana" pitchFamily="34" charset="0"/>
              <a:ea typeface="+mn-ea"/>
              <a:cs typeface="+mn-cs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774700" y="1467421"/>
            <a:ext cx="7757740" cy="4553867"/>
            <a:chOff x="774700" y="1395413"/>
            <a:chExt cx="9155113" cy="5176837"/>
          </a:xfrm>
        </p:grpSpPr>
        <p:pic>
          <p:nvPicPr>
            <p:cNvPr id="7" name="Picture 2" descr="Re-exposure of Re-exposure of IMG_009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04"/>
            <a:stretch>
              <a:fillRect/>
            </a:stretch>
          </p:blipFill>
          <p:spPr bwMode="auto">
            <a:xfrm>
              <a:off x="774700" y="2290763"/>
              <a:ext cx="9007475" cy="428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5181600" y="5151438"/>
              <a:ext cx="804863" cy="627062"/>
            </a:xfrm>
            <a:custGeom>
              <a:avLst/>
              <a:gdLst>
                <a:gd name="T0" fmla="*/ 348 w 444"/>
                <a:gd name="T1" fmla="*/ 332 h 376"/>
                <a:gd name="T2" fmla="*/ 300 w 444"/>
                <a:gd name="T3" fmla="*/ 288 h 376"/>
                <a:gd name="T4" fmla="*/ 444 w 444"/>
                <a:gd name="T5" fmla="*/ 212 h 376"/>
                <a:gd name="T6" fmla="*/ 146 w 444"/>
                <a:gd name="T7" fmla="*/ 0 h 376"/>
                <a:gd name="T8" fmla="*/ 0 w 444"/>
                <a:gd name="T9" fmla="*/ 68 h 376"/>
                <a:gd name="T10" fmla="*/ 70 w 444"/>
                <a:gd name="T11" fmla="*/ 132 h 376"/>
                <a:gd name="T12" fmla="*/ 10 w 444"/>
                <a:gd name="T13" fmla="*/ 164 h 376"/>
                <a:gd name="T14" fmla="*/ 274 w 444"/>
                <a:gd name="T15" fmla="*/ 376 h 376"/>
                <a:gd name="T16" fmla="*/ 352 w 444"/>
                <a:gd name="T17" fmla="*/ 334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4" h="376">
                  <a:moveTo>
                    <a:pt x="348" y="332"/>
                  </a:moveTo>
                  <a:lnTo>
                    <a:pt x="300" y="288"/>
                  </a:lnTo>
                  <a:lnTo>
                    <a:pt x="444" y="212"/>
                  </a:lnTo>
                  <a:lnTo>
                    <a:pt x="146" y="0"/>
                  </a:lnTo>
                  <a:lnTo>
                    <a:pt x="0" y="68"/>
                  </a:lnTo>
                  <a:lnTo>
                    <a:pt x="70" y="132"/>
                  </a:lnTo>
                  <a:lnTo>
                    <a:pt x="10" y="164"/>
                  </a:lnTo>
                  <a:lnTo>
                    <a:pt x="274" y="376"/>
                  </a:lnTo>
                  <a:lnTo>
                    <a:pt x="352" y="334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7285" tIns="48642" rIns="97285" bIns="48642"/>
            <a:lstStyle/>
            <a:p>
              <a:pPr algn="r" eaLnBrk="1" hangingPunct="1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4060825" y="3903663"/>
              <a:ext cx="1397000" cy="1209675"/>
            </a:xfrm>
            <a:custGeom>
              <a:avLst/>
              <a:gdLst>
                <a:gd name="T0" fmla="*/ 63 w 771"/>
                <a:gd name="T1" fmla="*/ 0 h 726"/>
                <a:gd name="T2" fmla="*/ 27 w 771"/>
                <a:gd name="T3" fmla="*/ 21 h 726"/>
                <a:gd name="T4" fmla="*/ 168 w 771"/>
                <a:gd name="T5" fmla="*/ 111 h 726"/>
                <a:gd name="T6" fmla="*/ 0 w 771"/>
                <a:gd name="T7" fmla="*/ 189 h 726"/>
                <a:gd name="T8" fmla="*/ 153 w 771"/>
                <a:gd name="T9" fmla="*/ 318 h 726"/>
                <a:gd name="T10" fmla="*/ 234 w 771"/>
                <a:gd name="T11" fmla="*/ 330 h 726"/>
                <a:gd name="T12" fmla="*/ 771 w 771"/>
                <a:gd name="T13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726">
                  <a:moveTo>
                    <a:pt x="63" y="0"/>
                  </a:moveTo>
                  <a:lnTo>
                    <a:pt x="27" y="21"/>
                  </a:lnTo>
                  <a:lnTo>
                    <a:pt x="168" y="111"/>
                  </a:lnTo>
                  <a:lnTo>
                    <a:pt x="0" y="189"/>
                  </a:lnTo>
                  <a:lnTo>
                    <a:pt x="153" y="318"/>
                  </a:lnTo>
                  <a:lnTo>
                    <a:pt x="234" y="330"/>
                  </a:lnTo>
                  <a:lnTo>
                    <a:pt x="771" y="726"/>
                  </a:lnTo>
                </a:path>
              </a:pathLst>
            </a:custGeom>
            <a:noFill/>
            <a:ln w="25400" cap="flat">
              <a:solidFill>
                <a:srgbClr val="00FF00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7285" tIns="48642" rIns="97285" bIns="48642"/>
            <a:lstStyle/>
            <a:p>
              <a:pPr algn="r" eaLnBrk="1" hangingPunct="1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>
              <a:off x="2232025" y="1955800"/>
              <a:ext cx="476250" cy="0"/>
            </a:xfrm>
            <a:prstGeom prst="line">
              <a:avLst/>
            </a:prstGeom>
            <a:noFill/>
            <a:ln w="38100">
              <a:solidFill>
                <a:srgbClr val="99FF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7285" tIns="48642" rIns="97285" bIns="48642"/>
            <a:lstStyle/>
            <a:p>
              <a:pPr algn="r" eaLnBrk="1" hangingPunct="1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AutoShape 10"/>
            <p:cNvSpPr>
              <a:spLocks noChangeArrowheads="1"/>
            </p:cNvSpPr>
            <p:nvPr/>
          </p:nvSpPr>
          <p:spPr bwMode="auto">
            <a:xfrm rot="1787150">
              <a:off x="3983038" y="3562350"/>
              <a:ext cx="817562" cy="415925"/>
            </a:xfrm>
            <a:prstGeom prst="parallelogram">
              <a:avLst>
                <a:gd name="adj" fmla="val 83159"/>
              </a:avLst>
            </a:prstGeom>
            <a:solidFill>
              <a:srgbClr val="FFCC66">
                <a:alpha val="25000"/>
              </a:srgbClr>
            </a:solidFill>
            <a:ln w="22225">
              <a:solidFill>
                <a:srgbClr val="00FF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7285" tIns="48642" rIns="97285" bIns="48642" anchor="ctr"/>
            <a:lstStyle/>
            <a:p>
              <a:pPr algn="r" eaLnBrk="1" hangingPunct="1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Freeform 14"/>
            <p:cNvSpPr>
              <a:spLocks/>
            </p:cNvSpPr>
            <p:nvPr/>
          </p:nvSpPr>
          <p:spPr bwMode="auto">
            <a:xfrm>
              <a:off x="5181600" y="5151438"/>
              <a:ext cx="804863" cy="627062"/>
            </a:xfrm>
            <a:custGeom>
              <a:avLst/>
              <a:gdLst>
                <a:gd name="T0" fmla="*/ 348 w 444"/>
                <a:gd name="T1" fmla="*/ 332 h 376"/>
                <a:gd name="T2" fmla="*/ 300 w 444"/>
                <a:gd name="T3" fmla="*/ 288 h 376"/>
                <a:gd name="T4" fmla="*/ 444 w 444"/>
                <a:gd name="T5" fmla="*/ 212 h 376"/>
                <a:gd name="T6" fmla="*/ 146 w 444"/>
                <a:gd name="T7" fmla="*/ 0 h 376"/>
                <a:gd name="T8" fmla="*/ 0 w 444"/>
                <a:gd name="T9" fmla="*/ 68 h 376"/>
                <a:gd name="T10" fmla="*/ 70 w 444"/>
                <a:gd name="T11" fmla="*/ 132 h 376"/>
                <a:gd name="T12" fmla="*/ 10 w 444"/>
                <a:gd name="T13" fmla="*/ 164 h 376"/>
                <a:gd name="T14" fmla="*/ 274 w 444"/>
                <a:gd name="T15" fmla="*/ 376 h 376"/>
                <a:gd name="T16" fmla="*/ 352 w 444"/>
                <a:gd name="T17" fmla="*/ 334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4" h="376">
                  <a:moveTo>
                    <a:pt x="348" y="332"/>
                  </a:moveTo>
                  <a:lnTo>
                    <a:pt x="300" y="288"/>
                  </a:lnTo>
                  <a:lnTo>
                    <a:pt x="444" y="212"/>
                  </a:lnTo>
                  <a:lnTo>
                    <a:pt x="146" y="0"/>
                  </a:lnTo>
                  <a:lnTo>
                    <a:pt x="0" y="68"/>
                  </a:lnTo>
                  <a:lnTo>
                    <a:pt x="70" y="132"/>
                  </a:lnTo>
                  <a:lnTo>
                    <a:pt x="10" y="164"/>
                  </a:lnTo>
                  <a:lnTo>
                    <a:pt x="274" y="376"/>
                  </a:lnTo>
                  <a:lnTo>
                    <a:pt x="352" y="334"/>
                  </a:lnTo>
                </a:path>
              </a:pathLst>
            </a:custGeom>
            <a:noFill/>
            <a:ln w="25400">
              <a:solidFill>
                <a:srgbClr val="FFCC00"/>
              </a:solidFill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7285" tIns="48642" rIns="97285" bIns="48642"/>
            <a:lstStyle/>
            <a:p>
              <a:pPr algn="r" eaLnBrk="1" hangingPunct="1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Freeform 15"/>
            <p:cNvSpPr>
              <a:spLocks/>
            </p:cNvSpPr>
            <p:nvPr/>
          </p:nvSpPr>
          <p:spPr bwMode="auto">
            <a:xfrm>
              <a:off x="4060825" y="3903663"/>
              <a:ext cx="1397000" cy="1209675"/>
            </a:xfrm>
            <a:custGeom>
              <a:avLst/>
              <a:gdLst>
                <a:gd name="T0" fmla="*/ 63 w 771"/>
                <a:gd name="T1" fmla="*/ 0 h 726"/>
                <a:gd name="T2" fmla="*/ 27 w 771"/>
                <a:gd name="T3" fmla="*/ 21 h 726"/>
                <a:gd name="T4" fmla="*/ 168 w 771"/>
                <a:gd name="T5" fmla="*/ 111 h 726"/>
                <a:gd name="T6" fmla="*/ 0 w 771"/>
                <a:gd name="T7" fmla="*/ 189 h 726"/>
                <a:gd name="T8" fmla="*/ 153 w 771"/>
                <a:gd name="T9" fmla="*/ 318 h 726"/>
                <a:gd name="T10" fmla="*/ 234 w 771"/>
                <a:gd name="T11" fmla="*/ 330 h 726"/>
                <a:gd name="T12" fmla="*/ 771 w 771"/>
                <a:gd name="T13" fmla="*/ 726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1" h="726">
                  <a:moveTo>
                    <a:pt x="63" y="0"/>
                  </a:moveTo>
                  <a:lnTo>
                    <a:pt x="27" y="21"/>
                  </a:lnTo>
                  <a:lnTo>
                    <a:pt x="168" y="111"/>
                  </a:lnTo>
                  <a:lnTo>
                    <a:pt x="0" y="189"/>
                  </a:lnTo>
                  <a:lnTo>
                    <a:pt x="153" y="318"/>
                  </a:lnTo>
                  <a:lnTo>
                    <a:pt x="234" y="330"/>
                  </a:lnTo>
                  <a:lnTo>
                    <a:pt x="771" y="726"/>
                  </a:lnTo>
                </a:path>
              </a:pathLst>
            </a:custGeom>
            <a:noFill/>
            <a:ln w="25400" cap="flat">
              <a:solidFill>
                <a:srgbClr val="99FF66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7285" tIns="48642" rIns="97285" bIns="48642"/>
            <a:lstStyle/>
            <a:p>
              <a:pPr algn="r" eaLnBrk="1" hangingPunct="1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AutoShape 18"/>
            <p:cNvSpPr>
              <a:spLocks noChangeArrowheads="1"/>
            </p:cNvSpPr>
            <p:nvPr/>
          </p:nvSpPr>
          <p:spPr bwMode="auto">
            <a:xfrm rot="1787150">
              <a:off x="3983038" y="3562350"/>
              <a:ext cx="817562" cy="415925"/>
            </a:xfrm>
            <a:prstGeom prst="parallelogram">
              <a:avLst>
                <a:gd name="adj" fmla="val 83159"/>
              </a:avLst>
            </a:prstGeom>
            <a:solidFill>
              <a:srgbClr val="99FF66">
                <a:alpha val="25000"/>
              </a:srgbClr>
            </a:solidFill>
            <a:ln w="22225">
              <a:solidFill>
                <a:srgbClr val="00FF00"/>
              </a:solidFill>
              <a:miter lim="800000"/>
              <a:headEnd/>
              <a:tailEnd/>
            </a:ln>
            <a:effectLst/>
            <a:extLst/>
          </p:spPr>
          <p:txBody>
            <a:bodyPr wrap="none" lIns="97285" tIns="48642" rIns="97285" bIns="48642" anchor="ctr"/>
            <a:lstStyle/>
            <a:p>
              <a:pPr algn="r" eaLnBrk="1" hangingPunct="1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2828925" y="1395413"/>
              <a:ext cx="7100888" cy="349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1400" b="0" dirty="0"/>
                <a:t>Существующие объекты: обогатительная фабрика и опытный завод</a:t>
              </a:r>
            </a:p>
          </p:txBody>
        </p:sp>
        <p:sp>
          <p:nvSpPr>
            <p:cNvPr id="16" name="Rectangle 17"/>
            <p:cNvSpPr>
              <a:spLocks noChangeArrowheads="1"/>
            </p:cNvSpPr>
            <p:nvPr/>
          </p:nvSpPr>
          <p:spPr bwMode="auto">
            <a:xfrm>
              <a:off x="2822576" y="1762125"/>
              <a:ext cx="7107237" cy="3498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defRPr b="1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spcBef>
                  <a:spcPct val="20000"/>
                </a:spcBef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spcBef>
                  <a:spcPct val="20000"/>
                </a:spcBef>
                <a:defRPr sz="26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spcBef>
                  <a:spcPct val="20000"/>
                </a:spcBef>
                <a:defRPr sz="21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spcBef>
                  <a:spcPct val="20000"/>
                </a:spcBef>
                <a:defRPr sz="21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defRPr sz="21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ru-RU" sz="1400" b="0" dirty="0"/>
                <a:t>Новое строительство: завод по производству титанового коагулянта</a:t>
              </a:r>
            </a:p>
          </p:txBody>
        </p:sp>
        <p:sp>
          <p:nvSpPr>
            <p:cNvPr id="17" name="Line 8"/>
            <p:cNvSpPr>
              <a:spLocks noChangeShapeType="1"/>
            </p:cNvSpPr>
            <p:nvPr/>
          </p:nvSpPr>
          <p:spPr bwMode="auto">
            <a:xfrm>
              <a:off x="2227263" y="1573213"/>
              <a:ext cx="476250" cy="0"/>
            </a:xfrm>
            <a:prstGeom prst="line">
              <a:avLst/>
            </a:prstGeom>
            <a:noFill/>
            <a:ln w="38100">
              <a:solidFill>
                <a:srgbClr val="FFC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97285" tIns="48642" rIns="97285" bIns="48642"/>
            <a:lstStyle/>
            <a:p>
              <a:pPr algn="r" eaLnBrk="1" hangingPunct="1">
                <a:defRPr/>
              </a:pPr>
              <a:endParaRPr lang="ru-RU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427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аблон_стр6-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924397"/>
            <a:ext cx="9144000" cy="56038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100" b="1" dirty="0">
                <a:solidFill>
                  <a:srgbClr val="336600"/>
                </a:solidFill>
                <a:latin typeface="Verdana" pitchFamily="34" charset="0"/>
                <a:ea typeface="+mn-ea"/>
                <a:cs typeface="+mn-cs"/>
              </a:rPr>
              <a:t>Сроки и этапы реализации</a:t>
            </a:r>
            <a:endParaRPr lang="ru-RU" altLang="ru-RU" sz="2100" b="1" dirty="0">
              <a:solidFill>
                <a:srgbClr val="336600"/>
              </a:solidFill>
              <a:latin typeface="Verdana" pitchFamily="34" charset="0"/>
              <a:ea typeface="+mn-ea"/>
              <a:cs typeface="+mn-cs"/>
            </a:endParaRPr>
          </a:p>
        </p:txBody>
      </p:sp>
      <p:graphicFrame>
        <p:nvGraphicFramePr>
          <p:cNvPr id="7" name="Group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4262818"/>
              </p:ext>
            </p:extLst>
          </p:nvPr>
        </p:nvGraphicFramePr>
        <p:xfrm>
          <a:off x="116147" y="1484784"/>
          <a:ext cx="8958827" cy="1824693"/>
        </p:xfrm>
        <a:graphic>
          <a:graphicData uri="http://schemas.openxmlformats.org/drawingml/2006/table">
            <a:tbl>
              <a:tblPr/>
              <a:tblGrid>
                <a:gridCol w="1950712"/>
                <a:gridCol w="7008115"/>
              </a:tblGrid>
              <a:tr h="91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2008-2010</a:t>
                      </a:r>
                    </a:p>
                  </a:txBody>
                  <a:tcPr marL="98212" marR="98212" marT="48004" marB="480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588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Подготовительный период, формирование оператора проекта, проектные работы, опытное производство и испытания, государственная экспертиза проекта, разработка рабочей документации на строительство.</a:t>
                      </a:r>
                    </a:p>
                  </a:txBody>
                  <a:tcPr marL="98212" marR="20461" marT="48004" marB="480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43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2011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-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 август 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201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</a:txBody>
                  <a:tcPr marL="98212" marR="98212" marT="48004" marB="480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588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Строительство объектов производства </a:t>
                      </a:r>
                    </a:p>
                  </a:txBody>
                  <a:tcPr marL="98212" marR="20461" marT="48004" marB="480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654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</a:rPr>
                        <a:t>2016</a:t>
                      </a:r>
                    </a:p>
                  </a:txBody>
                  <a:tcPr marL="98212" marR="98212" marT="48004" marB="480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588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Ввод в эксплуатацию</a:t>
                      </a:r>
                    </a:p>
                  </a:txBody>
                  <a:tcPr marL="98212" marR="20461" marT="48004" marB="4800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26" name="Picture 2" descr="KIR_6714-copy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07"/>
          <a:stretch/>
        </p:blipFill>
        <p:spPr bwMode="auto">
          <a:xfrm>
            <a:off x="3116626" y="5072006"/>
            <a:ext cx="2944818" cy="175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KIR_6633-copy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63"/>
          <a:stretch/>
        </p:blipFill>
        <p:spPr bwMode="auto">
          <a:xfrm>
            <a:off x="6106551" y="5060208"/>
            <a:ext cx="2968424" cy="1758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KIR_6658-copy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15"/>
          <a:stretch/>
        </p:blipFill>
        <p:spPr bwMode="auto">
          <a:xfrm>
            <a:off x="116147" y="5085184"/>
            <a:ext cx="2943685" cy="1743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KIR_6602-copy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68"/>
          <a:stretch/>
        </p:blipFill>
        <p:spPr bwMode="auto">
          <a:xfrm>
            <a:off x="3097438" y="3337963"/>
            <a:ext cx="2999599" cy="174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KIR_6692-copy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09"/>
          <a:stretch/>
        </p:blipFill>
        <p:spPr bwMode="auto">
          <a:xfrm>
            <a:off x="6132442" y="3337963"/>
            <a:ext cx="2957163" cy="174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KIR_6704-copy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4"/>
          <a:stretch/>
        </p:blipFill>
        <p:spPr bwMode="auto">
          <a:xfrm>
            <a:off x="110726" y="3346343"/>
            <a:ext cx="2949106" cy="173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27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шаблон_стр6-0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79512" y="980728"/>
            <a:ext cx="8928992" cy="54644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700" b="1" dirty="0">
                <a:solidFill>
                  <a:srgbClr val="336600"/>
                </a:solidFill>
                <a:latin typeface="Verdana" pitchFamily="34" charset="0"/>
                <a:ea typeface="+mn-ea"/>
                <a:cs typeface="+mn-cs"/>
              </a:rPr>
              <a:t>Экономическая эффективность применения титанового коагулянта</a:t>
            </a:r>
          </a:p>
        </p:txBody>
      </p:sp>
      <p:sp>
        <p:nvSpPr>
          <p:cNvPr id="30" name="Rectangle 4"/>
          <p:cNvSpPr>
            <a:spLocks noChangeArrowheads="1"/>
          </p:cNvSpPr>
          <p:nvPr/>
        </p:nvSpPr>
        <p:spPr bwMode="auto">
          <a:xfrm>
            <a:off x="538931" y="3213100"/>
            <a:ext cx="2592909" cy="100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DF6F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285" tIns="48642" rIns="97285" bIns="48642"/>
          <a:lstStyle>
            <a:lvl1pPr>
              <a:spcBef>
                <a:spcPct val="20000"/>
              </a:spcBef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 sz="2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ru-RU" sz="1400" b="0" dirty="0"/>
              <a:t>Стоимость </a:t>
            </a:r>
          </a:p>
          <a:p>
            <a:pPr algn="ctr">
              <a:lnSpc>
                <a:spcPct val="120000"/>
              </a:lnSpc>
            </a:pPr>
            <a:r>
              <a:rPr lang="ru-RU" sz="1400" b="0" dirty="0"/>
              <a:t>потребления коагулянта </a:t>
            </a:r>
          </a:p>
          <a:p>
            <a:pPr algn="ctr">
              <a:lnSpc>
                <a:spcPct val="120000"/>
              </a:lnSpc>
            </a:pPr>
            <a:r>
              <a:rPr lang="ru-RU" sz="1400" b="0" dirty="0"/>
              <a:t>на 1 </a:t>
            </a:r>
            <a:r>
              <a:rPr lang="ru-RU" sz="1400" b="0" dirty="0" err="1"/>
              <a:t>куб.м</a:t>
            </a:r>
            <a:r>
              <a:rPr lang="ru-RU" sz="1400" b="0" dirty="0"/>
              <a:t> воды</a:t>
            </a:r>
            <a:endParaRPr lang="en-US" sz="1400" b="0" dirty="0"/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5724128" y="2228850"/>
            <a:ext cx="2681287" cy="906463"/>
          </a:xfrm>
          <a:prstGeom prst="rect">
            <a:avLst/>
          </a:prstGeom>
          <a:solidFill>
            <a:srgbClr val="D0EAE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7285" tIns="11490" rIns="97285" bIns="48642" anchor="ctr"/>
          <a:lstStyle>
            <a:lvl1pPr>
              <a:spcBef>
                <a:spcPct val="20000"/>
              </a:spcBef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 sz="2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altLang="ru-RU" dirty="0"/>
              <a:t>-10% … -40%</a:t>
            </a:r>
            <a:endParaRPr lang="ru-RU" altLang="ru-RU" dirty="0"/>
          </a:p>
        </p:txBody>
      </p:sp>
      <p:sp>
        <p:nvSpPr>
          <p:cNvPr id="32" name="Rectangle 15"/>
          <p:cNvSpPr>
            <a:spLocks noChangeArrowheads="1"/>
          </p:cNvSpPr>
          <p:nvPr/>
        </p:nvSpPr>
        <p:spPr bwMode="auto">
          <a:xfrm>
            <a:off x="498748" y="2231772"/>
            <a:ext cx="2705100" cy="906463"/>
          </a:xfrm>
          <a:prstGeom prst="rect">
            <a:avLst/>
          </a:prstGeom>
          <a:solidFill>
            <a:srgbClr val="D0EAE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7285" tIns="48642" rIns="97285" bIns="48642" anchor="ctr"/>
          <a:lstStyle>
            <a:lvl1pPr>
              <a:spcBef>
                <a:spcPct val="20000"/>
              </a:spcBef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 sz="2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5000"/>
              </a:lnSpc>
              <a:spcBef>
                <a:spcPct val="0"/>
              </a:spcBef>
            </a:pPr>
            <a:r>
              <a:rPr lang="en-US" dirty="0"/>
              <a:t>-20% … -30%</a:t>
            </a:r>
            <a:endParaRPr lang="ru-RU" altLang="ru-RU" baseline="-25000" dirty="0"/>
          </a:p>
        </p:txBody>
      </p:sp>
      <p:sp>
        <p:nvSpPr>
          <p:cNvPr id="34" name="Rectangle 22"/>
          <p:cNvSpPr>
            <a:spLocks noChangeArrowheads="1"/>
          </p:cNvSpPr>
          <p:nvPr/>
        </p:nvSpPr>
        <p:spPr bwMode="auto">
          <a:xfrm>
            <a:off x="5765304" y="1529395"/>
            <a:ext cx="2551112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D0EAE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7285" tIns="11490" rIns="97285" bIns="48642" anchor="ctr"/>
          <a:lstStyle>
            <a:lvl1pPr>
              <a:spcBef>
                <a:spcPct val="20000"/>
              </a:spcBef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 sz="2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ru-RU" sz="1400" dirty="0"/>
              <a:t>Снижение </a:t>
            </a:r>
            <a:endParaRPr lang="en-US" sz="1400" dirty="0"/>
          </a:p>
          <a:p>
            <a:pPr algn="ctr"/>
            <a:r>
              <a:rPr lang="ru-RU" sz="1400" dirty="0"/>
              <a:t>косвенных затрат</a:t>
            </a:r>
          </a:p>
        </p:txBody>
      </p:sp>
      <p:sp>
        <p:nvSpPr>
          <p:cNvPr id="35" name="Rectangle 23"/>
          <p:cNvSpPr>
            <a:spLocks noChangeArrowheads="1"/>
          </p:cNvSpPr>
          <p:nvPr/>
        </p:nvSpPr>
        <p:spPr bwMode="auto">
          <a:xfrm>
            <a:off x="579140" y="1527175"/>
            <a:ext cx="2552700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1FFE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7285" tIns="48642" rIns="97285" bIns="48642" anchor="ctr"/>
          <a:lstStyle>
            <a:lvl1pPr>
              <a:spcBef>
                <a:spcPct val="20000"/>
              </a:spcBef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 sz="2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5000"/>
              </a:lnSpc>
            </a:pPr>
            <a:r>
              <a:rPr lang="ru-RU" sz="1400" dirty="0"/>
              <a:t>Снижение прямых затрат </a:t>
            </a:r>
          </a:p>
          <a:p>
            <a:pPr algn="ctr">
              <a:lnSpc>
                <a:spcPct val="95000"/>
              </a:lnSpc>
            </a:pPr>
            <a:r>
              <a:rPr lang="ru-RU" sz="1400" dirty="0"/>
              <a:t>на химические реагенты</a:t>
            </a:r>
            <a:endParaRPr lang="ru-RU" sz="1400" baseline="-25000" dirty="0"/>
          </a:p>
        </p:txBody>
      </p:sp>
      <p:sp>
        <p:nvSpPr>
          <p:cNvPr id="36" name="Rectangle 25"/>
          <p:cNvSpPr>
            <a:spLocks noChangeArrowheads="1"/>
          </p:cNvSpPr>
          <p:nvPr/>
        </p:nvSpPr>
        <p:spPr bwMode="auto">
          <a:xfrm>
            <a:off x="5580112" y="3151188"/>
            <a:ext cx="3240360" cy="1065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DF6F7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285" tIns="48642" rIns="97285" bIns="48642"/>
          <a:lstStyle>
            <a:lvl1pPr>
              <a:spcBef>
                <a:spcPct val="20000"/>
              </a:spcBef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 sz="2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80000"/>
              </a:lnSpc>
            </a:pPr>
            <a:r>
              <a:rPr lang="ru-RU" sz="1400" b="0" dirty="0"/>
              <a:t>Уменьшение объема реагента</a:t>
            </a:r>
            <a:r>
              <a:rPr lang="en-US" sz="1400" b="0" dirty="0"/>
              <a:t>, </a:t>
            </a:r>
          </a:p>
          <a:p>
            <a:pPr algn="ctr">
              <a:lnSpc>
                <a:spcPct val="80000"/>
              </a:lnSpc>
            </a:pPr>
            <a:r>
              <a:rPr lang="ru-RU" sz="1400" b="0" dirty="0"/>
              <a:t>увеличенные </a:t>
            </a:r>
            <a:r>
              <a:rPr lang="ru-RU" sz="1400" b="0" dirty="0" err="1"/>
              <a:t>фильтроциклы</a:t>
            </a:r>
            <a:r>
              <a:rPr lang="en-US" sz="1400" b="0" dirty="0"/>
              <a:t>: </a:t>
            </a:r>
          </a:p>
          <a:p>
            <a:pPr algn="ctr">
              <a:lnSpc>
                <a:spcPct val="80000"/>
              </a:lnSpc>
            </a:pPr>
            <a:r>
              <a:rPr lang="ru-RU" sz="1400" b="0" dirty="0"/>
              <a:t>логистика, хранение, электроэнергия, осадок, воды для обратной промывки и т.д.</a:t>
            </a:r>
            <a:endParaRPr lang="en-US" sz="1400" b="0" dirty="0"/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</a:pPr>
            <a:endParaRPr lang="en-US" altLang="ru-RU" sz="1400" b="0" dirty="0"/>
          </a:p>
        </p:txBody>
      </p:sp>
      <p:sp>
        <p:nvSpPr>
          <p:cNvPr id="37" name="AutoShape 26"/>
          <p:cNvSpPr>
            <a:spLocks noChangeArrowheads="1"/>
          </p:cNvSpPr>
          <p:nvPr/>
        </p:nvSpPr>
        <p:spPr bwMode="auto">
          <a:xfrm rot="16200000" flipH="1" flipV="1">
            <a:off x="1735287" y="4048671"/>
            <a:ext cx="1112837" cy="1392237"/>
          </a:xfrm>
          <a:custGeom>
            <a:avLst/>
            <a:gdLst>
              <a:gd name="G0" fmla="+- 12330 0 0"/>
              <a:gd name="G1" fmla="+- 19595 0 0"/>
              <a:gd name="G2" fmla="+- 5261 0 0"/>
              <a:gd name="G3" fmla="*/ 12330 1 2"/>
              <a:gd name="G4" fmla="+- G3 10800 0"/>
              <a:gd name="G5" fmla="+- 21600 12330 19595"/>
              <a:gd name="G6" fmla="+- 19595 5261 0"/>
              <a:gd name="G7" fmla="*/ G6 1 2"/>
              <a:gd name="G8" fmla="*/ 19595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9595 1 2"/>
              <a:gd name="G15" fmla="+- G5 0 G4"/>
              <a:gd name="G16" fmla="+- G0 0 G4"/>
              <a:gd name="G17" fmla="*/ G2 G15 G16"/>
              <a:gd name="T0" fmla="*/ 16965 w 21600"/>
              <a:gd name="T1" fmla="*/ 0 h 21600"/>
              <a:gd name="T2" fmla="*/ 12330 w 21600"/>
              <a:gd name="T3" fmla="*/ 5261 h 21600"/>
              <a:gd name="T4" fmla="*/ 0 w 21600"/>
              <a:gd name="T5" fmla="*/ 18701 h 21600"/>
              <a:gd name="T6" fmla="*/ 9798 w 21600"/>
              <a:gd name="T7" fmla="*/ 21600 h 21600"/>
              <a:gd name="T8" fmla="*/ 19595 w 21600"/>
              <a:gd name="T9" fmla="*/ 13700 h 21600"/>
              <a:gd name="T10" fmla="*/ 21600 w 21600"/>
              <a:gd name="T11" fmla="*/ 5261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965" y="0"/>
                </a:moveTo>
                <a:lnTo>
                  <a:pt x="12330" y="5261"/>
                </a:lnTo>
                <a:lnTo>
                  <a:pt x="14335" y="5261"/>
                </a:lnTo>
                <a:lnTo>
                  <a:pt x="14335" y="15802"/>
                </a:lnTo>
                <a:lnTo>
                  <a:pt x="0" y="15802"/>
                </a:lnTo>
                <a:lnTo>
                  <a:pt x="0" y="21600"/>
                </a:lnTo>
                <a:lnTo>
                  <a:pt x="19595" y="21600"/>
                </a:lnTo>
                <a:lnTo>
                  <a:pt x="19595" y="5261"/>
                </a:lnTo>
                <a:lnTo>
                  <a:pt x="21600" y="52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7285" tIns="48642" rIns="97285" bIns="48642" anchor="ctr"/>
          <a:lstStyle/>
          <a:p>
            <a:pPr algn="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Rectangle 27"/>
          <p:cNvSpPr>
            <a:spLocks noChangeArrowheads="1"/>
          </p:cNvSpPr>
          <p:nvPr/>
        </p:nvSpPr>
        <p:spPr bwMode="auto">
          <a:xfrm>
            <a:off x="3275856" y="4606578"/>
            <a:ext cx="2513830" cy="838646"/>
          </a:xfrm>
          <a:prstGeom prst="rect">
            <a:avLst/>
          </a:prstGeom>
          <a:solidFill>
            <a:srgbClr val="D0EAEC"/>
          </a:solidFill>
          <a:ln w="9525">
            <a:noFill/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7285" tIns="48642" rIns="97285" bIns="48642" anchor="ctr"/>
          <a:lstStyle>
            <a:lvl1pPr>
              <a:spcBef>
                <a:spcPct val="20000"/>
              </a:spcBef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 sz="2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0"/>
              </a:spcBef>
            </a:pPr>
            <a:r>
              <a:rPr lang="en-US" altLang="ru-RU" dirty="0"/>
              <a:t>-20% … -40%</a:t>
            </a:r>
            <a:endParaRPr lang="ru-RU" altLang="ru-RU" baseline="-25000" dirty="0"/>
          </a:p>
        </p:txBody>
      </p:sp>
      <p:sp>
        <p:nvSpPr>
          <p:cNvPr id="39" name="Rectangle 28"/>
          <p:cNvSpPr>
            <a:spLocks noChangeArrowheads="1"/>
          </p:cNvSpPr>
          <p:nvPr/>
        </p:nvSpPr>
        <p:spPr bwMode="auto">
          <a:xfrm>
            <a:off x="3203848" y="3977878"/>
            <a:ext cx="2552700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E1FFE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7285" tIns="48642" rIns="97285" bIns="48642" anchor="ctr"/>
          <a:lstStyle>
            <a:lvl1pPr>
              <a:spcBef>
                <a:spcPct val="20000"/>
              </a:spcBef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 sz="2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95000"/>
              </a:lnSpc>
            </a:pPr>
            <a:r>
              <a:rPr lang="ru-RU" sz="1200" dirty="0"/>
              <a:t>Общий экономический эффект</a:t>
            </a:r>
            <a:endParaRPr lang="en-US" sz="1200" dirty="0"/>
          </a:p>
          <a:p>
            <a:pPr algn="ctr">
              <a:lnSpc>
                <a:spcPct val="95000"/>
              </a:lnSpc>
            </a:pPr>
            <a:r>
              <a:rPr lang="en-US" sz="1200" dirty="0"/>
              <a:t>(</a:t>
            </a:r>
            <a:r>
              <a:rPr lang="ru-RU" sz="1200" dirty="0"/>
              <a:t>по отношению к затратам на коагулянты)</a:t>
            </a:r>
            <a:endParaRPr lang="ru-RU" sz="1200" baseline="-25000" dirty="0"/>
          </a:p>
        </p:txBody>
      </p:sp>
      <p:sp>
        <p:nvSpPr>
          <p:cNvPr id="40" name="AutoShape 29"/>
          <p:cNvSpPr>
            <a:spLocks noChangeArrowheads="1"/>
          </p:cNvSpPr>
          <p:nvPr/>
        </p:nvSpPr>
        <p:spPr bwMode="auto">
          <a:xfrm rot="5400000" flipV="1">
            <a:off x="6204768" y="4087962"/>
            <a:ext cx="1114425" cy="1236662"/>
          </a:xfrm>
          <a:custGeom>
            <a:avLst/>
            <a:gdLst>
              <a:gd name="G0" fmla="+- 12158 0 0"/>
              <a:gd name="G1" fmla="+- 19562 0 0"/>
              <a:gd name="G2" fmla="+- 5571 0 0"/>
              <a:gd name="G3" fmla="*/ 12158 1 2"/>
              <a:gd name="G4" fmla="+- G3 10800 0"/>
              <a:gd name="G5" fmla="+- 21600 12158 19562"/>
              <a:gd name="G6" fmla="+- 19562 5571 0"/>
              <a:gd name="G7" fmla="*/ G6 1 2"/>
              <a:gd name="G8" fmla="*/ 19562 2 1"/>
              <a:gd name="G9" fmla="+- G8 0 21600"/>
              <a:gd name="G10" fmla="*/ 21600 G0 G1"/>
              <a:gd name="G11" fmla="*/ 21600 G4 G1"/>
              <a:gd name="G12" fmla="*/ 21600 G5 G1"/>
              <a:gd name="G13" fmla="*/ 21600 G7 G1"/>
              <a:gd name="G14" fmla="*/ 19562 1 2"/>
              <a:gd name="G15" fmla="+- G5 0 G4"/>
              <a:gd name="G16" fmla="+- G0 0 G4"/>
              <a:gd name="G17" fmla="*/ G2 G15 G16"/>
              <a:gd name="T0" fmla="*/ 16879 w 21600"/>
              <a:gd name="T1" fmla="*/ 0 h 21600"/>
              <a:gd name="T2" fmla="*/ 12158 w 21600"/>
              <a:gd name="T3" fmla="*/ 5571 h 21600"/>
              <a:gd name="T4" fmla="*/ 0 w 21600"/>
              <a:gd name="T5" fmla="*/ 18637 h 21600"/>
              <a:gd name="T6" fmla="*/ 9781 w 21600"/>
              <a:gd name="T7" fmla="*/ 21600 h 21600"/>
              <a:gd name="T8" fmla="*/ 19562 w 21600"/>
              <a:gd name="T9" fmla="*/ 13876 h 21600"/>
              <a:gd name="T10" fmla="*/ 21600 w 21600"/>
              <a:gd name="T11" fmla="*/ 5571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G12 h 21600"/>
              <a:gd name="T20" fmla="*/ G1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6879" y="0"/>
                </a:moveTo>
                <a:lnTo>
                  <a:pt x="12158" y="5571"/>
                </a:lnTo>
                <a:lnTo>
                  <a:pt x="14196" y="5571"/>
                </a:lnTo>
                <a:lnTo>
                  <a:pt x="14196" y="15675"/>
                </a:lnTo>
                <a:lnTo>
                  <a:pt x="0" y="15675"/>
                </a:lnTo>
                <a:lnTo>
                  <a:pt x="0" y="21600"/>
                </a:lnTo>
                <a:lnTo>
                  <a:pt x="19562" y="21600"/>
                </a:lnTo>
                <a:lnTo>
                  <a:pt x="19562" y="5571"/>
                </a:lnTo>
                <a:lnTo>
                  <a:pt x="21600" y="55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7285" tIns="48642" rIns="97285" bIns="48642" anchor="ctr"/>
          <a:lstStyle/>
          <a:p>
            <a:pPr algn="r" eaLnBrk="1" hangingPunct="1"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251520" y="5733256"/>
            <a:ext cx="9288463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400" tIns="7200" rIns="14400" bIns="7200" anchor="ctr">
            <a:spAutoFit/>
          </a:bodyPr>
          <a:lstStyle/>
          <a:p>
            <a:pPr algn="just" defTabSz="881063" eaLnBrk="0" hangingPunct="0">
              <a:lnSpc>
                <a:spcPct val="90000"/>
              </a:lnSpc>
            </a:pPr>
            <a:r>
              <a:rPr lang="ru-RU" sz="1100" b="0" dirty="0"/>
              <a:t>Обычная дозировка титанового коагулянта эквивалентна 5-15 мг (по порошку) на литр очищаемой воды; применяется в форме суспензии </a:t>
            </a:r>
          </a:p>
          <a:p>
            <a:pPr algn="just" defTabSz="881063" eaLnBrk="0" hangingPunct="0">
              <a:lnSpc>
                <a:spcPct val="90000"/>
              </a:lnSpc>
            </a:pPr>
            <a:r>
              <a:rPr lang="en-US" sz="1100" b="0" dirty="0"/>
              <a:t>(</a:t>
            </a:r>
            <a:r>
              <a:rPr lang="ru-RU" sz="1100" b="0" dirty="0"/>
              <a:t>3 части порошка титанового коагулянта и 7 частей воды по массе)</a:t>
            </a:r>
            <a:r>
              <a:rPr lang="en-US" sz="1100" b="0" dirty="0"/>
              <a:t>.</a:t>
            </a:r>
            <a:endParaRPr lang="ru-RU" sz="1100" b="0" dirty="0"/>
          </a:p>
        </p:txBody>
      </p:sp>
    </p:spTree>
    <p:extLst>
      <p:ext uri="{BB962C8B-B14F-4D97-AF65-F5344CB8AC3E}">
        <p14:creationId xmlns:p14="http://schemas.microsoft.com/office/powerpoint/2010/main" val="103280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2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23" name="Rectangle 4"/>
          <p:cNvSpPr>
            <a:spLocks noChangeArrowheads="1"/>
          </p:cNvSpPr>
          <p:nvPr/>
        </p:nvSpPr>
        <p:spPr bwMode="auto">
          <a:xfrm>
            <a:off x="152400" y="914400"/>
            <a:ext cx="883920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b="1" dirty="0" smtClean="0">
                <a:solidFill>
                  <a:srgbClr val="336600"/>
                </a:solidFill>
                <a:latin typeface="Verdana" pitchFamily="34" charset="0"/>
              </a:rPr>
              <a:t>Показатели эффективности</a:t>
            </a:r>
            <a:endParaRPr lang="ru-RU" altLang="ru-RU" sz="2100" b="1" dirty="0">
              <a:solidFill>
                <a:srgbClr val="336600"/>
              </a:solidFill>
              <a:latin typeface="Verdana" pitchFamily="34" charset="0"/>
            </a:endParaRPr>
          </a:p>
        </p:txBody>
      </p:sp>
      <p:pic>
        <p:nvPicPr>
          <p:cNvPr id="2052" name="Picture 4" descr="http://how.qip.ru/resize/420/330/w/uploads/articles/e4921af304b3b236a20726012d853248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9" t="7599" r="12037" b="12772"/>
          <a:stretch/>
        </p:blipFill>
        <p:spPr bwMode="auto">
          <a:xfrm>
            <a:off x="2200891" y="1445229"/>
            <a:ext cx="6485909" cy="4726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381000" y="1905000"/>
            <a:ext cx="7315200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Общий </a:t>
            </a:r>
            <a:r>
              <a:rPr lang="ru-RU" altLang="ru-RU" sz="18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объем инвестиций – </a:t>
            </a:r>
            <a:r>
              <a:rPr lang="ru-RU" altLang="ru-RU" sz="1800" b="1" dirty="0" smtClean="0">
                <a:latin typeface="+mn-lt"/>
              </a:rPr>
              <a:t>4,2 </a:t>
            </a:r>
            <a:r>
              <a:rPr lang="ru-RU" altLang="ru-RU" sz="1800" b="1" dirty="0">
                <a:latin typeface="+mn-lt"/>
              </a:rPr>
              <a:t>млрд. руб</a:t>
            </a:r>
            <a:r>
              <a:rPr lang="ru-RU" altLang="ru-RU" sz="1800" b="1" dirty="0" smtClean="0">
                <a:latin typeface="+mn-lt"/>
              </a:rPr>
              <a:t>., </a:t>
            </a:r>
          </a:p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Источники </a:t>
            </a:r>
            <a:r>
              <a:rPr lang="ru-RU" altLang="ru-RU" sz="18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инвестиций: </a:t>
            </a:r>
            <a:endParaRPr lang="ru-RU" altLang="ru-RU" sz="1800" b="1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marL="266700" algn="just" eaLnBrk="1" hangingPunct="1">
              <a:spcBef>
                <a:spcPts val="1000"/>
              </a:spcBef>
              <a:buNone/>
            </a:pPr>
            <a:r>
              <a:rPr lang="ru-RU" altLang="ru-RU" sz="1800" b="1" dirty="0" smtClean="0">
                <a:latin typeface="+mn-lt"/>
              </a:rPr>
              <a:t>собственные </a:t>
            </a:r>
            <a:r>
              <a:rPr lang="ru-RU" altLang="ru-RU" sz="1800" b="1" dirty="0">
                <a:latin typeface="+mn-lt"/>
              </a:rPr>
              <a:t>средства – </a:t>
            </a:r>
            <a:r>
              <a:rPr lang="ru-RU" altLang="ru-RU" sz="1800" b="1" dirty="0" smtClean="0">
                <a:latin typeface="+mn-lt"/>
              </a:rPr>
              <a:t>51%; </a:t>
            </a:r>
          </a:p>
          <a:p>
            <a:pPr marL="266700" algn="just" eaLnBrk="1" hangingPunct="1">
              <a:spcBef>
                <a:spcPts val="1000"/>
              </a:spcBef>
              <a:buNone/>
            </a:pPr>
            <a:r>
              <a:rPr lang="ru-RU" altLang="ru-RU" sz="1800" b="1" dirty="0" smtClean="0">
                <a:latin typeface="+mn-lt"/>
              </a:rPr>
              <a:t>привлеченные средства – 49%;</a:t>
            </a:r>
          </a:p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alt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NPV</a:t>
            </a:r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  <a:r>
              <a:rPr lang="ru-RU" altLang="ru-RU" sz="18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– </a:t>
            </a:r>
            <a:r>
              <a:rPr lang="ru-RU" altLang="ru-RU" sz="1800" b="1" dirty="0" smtClean="0">
                <a:latin typeface="+mn-lt"/>
              </a:rPr>
              <a:t>227,2 млн. </a:t>
            </a:r>
            <a:r>
              <a:rPr lang="ru-RU" altLang="ru-RU" sz="1800" b="1" dirty="0">
                <a:latin typeface="+mn-lt"/>
              </a:rPr>
              <a:t>руб</a:t>
            </a:r>
            <a:r>
              <a:rPr lang="ru-RU" altLang="ru-RU" sz="1800" b="1" dirty="0" smtClean="0">
                <a:latin typeface="+mn-lt"/>
              </a:rPr>
              <a:t>.</a:t>
            </a:r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;</a:t>
            </a:r>
            <a:r>
              <a:rPr lang="en-US" altLang="ru-RU" sz="18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  <a:endParaRPr lang="ru-RU" altLang="ru-RU" sz="1800" b="1" dirty="0" smtClean="0">
              <a:solidFill>
                <a:schemeClr val="accent2">
                  <a:lumMod val="75000"/>
                </a:schemeClr>
              </a:solidFill>
              <a:latin typeface="+mn-lt"/>
            </a:endParaRPr>
          </a:p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alt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IRR</a:t>
            </a:r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  <a:r>
              <a:rPr lang="ru-RU" altLang="ru-RU" sz="18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– </a:t>
            </a:r>
            <a:r>
              <a:rPr lang="ru-RU" altLang="ru-RU" sz="1800" b="1" dirty="0" smtClean="0">
                <a:latin typeface="+mn-lt"/>
              </a:rPr>
              <a:t>14,3%</a:t>
            </a:r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; </a:t>
            </a:r>
          </a:p>
          <a:p>
            <a:pPr marL="285750" indent="-285750" algn="just" eaLnBrk="1" hangingPunct="1">
              <a:spcBef>
                <a:spcPts val="1000"/>
              </a:spcBef>
              <a:buFont typeface="Wingdings" panose="05000000000000000000" pitchFamily="2" charset="2"/>
              <a:buChar char="Ø"/>
            </a:pPr>
            <a:r>
              <a:rPr lang="en-US" alt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DPP</a:t>
            </a:r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 </a:t>
            </a:r>
            <a:r>
              <a:rPr lang="ru-RU" altLang="ru-RU" sz="1800" b="1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– </a:t>
            </a:r>
            <a:r>
              <a:rPr lang="ru-RU" altLang="ru-RU" sz="1800" b="1" dirty="0" smtClean="0">
                <a:latin typeface="+mn-lt"/>
              </a:rPr>
              <a:t>26 лет</a:t>
            </a:r>
            <a:r>
              <a:rPr lang="ru-RU" altLang="ru-RU" sz="1800" b="1" dirty="0" smtClean="0">
                <a:solidFill>
                  <a:schemeClr val="accent2">
                    <a:lumMod val="75000"/>
                  </a:schemeClr>
                </a:solidFill>
                <a:latin typeface="+mn-lt"/>
              </a:rPr>
              <a:t>.</a:t>
            </a:r>
            <a:endParaRPr lang="ru-RU" altLang="ru-RU" sz="1800" b="1" dirty="0">
              <a:solidFill>
                <a:schemeClr val="accent2">
                  <a:lumMod val="7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30218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Группа 1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8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122" name="Picture 2" descr="http://codda.ru/wp-content/uploads/2015/07/effektivnost-sayta-ojidaniya-prognoz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9" r="15143" b="3709"/>
          <a:stretch/>
        </p:blipFill>
        <p:spPr bwMode="auto">
          <a:xfrm>
            <a:off x="6012160" y="3789040"/>
            <a:ext cx="2979440" cy="2182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52400" y="1519378"/>
            <a:ext cx="8839200" cy="1892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000" b="1" u="sng" dirty="0" smtClean="0">
                <a:solidFill>
                  <a:srgbClr val="336600"/>
                </a:solidFill>
                <a:cs typeface="Times New Roman" panose="02020603050405020304" pitchFamily="18" charset="0"/>
              </a:rPr>
              <a:t>Эффекты:</a:t>
            </a:r>
            <a:endParaRPr lang="ru-RU" sz="2000" b="1" u="sng" dirty="0">
              <a:solidFill>
                <a:srgbClr val="336600"/>
              </a:solidFill>
              <a:cs typeface="Times New Roman" panose="02020603050405020304" pitchFamily="18" charset="0"/>
            </a:endParaRP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b="1" dirty="0" smtClean="0">
                <a:solidFill>
                  <a:srgbClr val="003366"/>
                </a:solidFill>
                <a:cs typeface="Times New Roman" panose="02020603050405020304" pitchFamily="18" charset="0"/>
              </a:rPr>
              <a:t>Инновационный </a:t>
            </a:r>
            <a:r>
              <a:rPr lang="ru-RU" b="1" dirty="0">
                <a:solidFill>
                  <a:srgbClr val="003366"/>
                </a:solidFill>
                <a:cs typeface="Times New Roman" panose="02020603050405020304" pitchFamily="18" charset="0"/>
              </a:rPr>
              <a:t>и </a:t>
            </a:r>
            <a:r>
              <a:rPr lang="ru-RU" b="1" dirty="0" smtClean="0">
                <a:solidFill>
                  <a:srgbClr val="003366"/>
                </a:solidFill>
                <a:cs typeface="Times New Roman" panose="02020603050405020304" pitchFamily="18" charset="0"/>
              </a:rPr>
              <a:t>экологически безопасный </a:t>
            </a:r>
            <a:r>
              <a:rPr lang="ru-RU" b="1" dirty="0">
                <a:solidFill>
                  <a:srgbClr val="003366"/>
                </a:solidFill>
                <a:cs typeface="Times New Roman" panose="02020603050405020304" pitchFamily="18" charset="0"/>
              </a:rPr>
              <a:t>проект;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b="1" dirty="0">
                <a:solidFill>
                  <a:srgbClr val="003366"/>
                </a:solidFill>
                <a:cs typeface="Times New Roman" panose="02020603050405020304" pitchFamily="18" charset="0"/>
              </a:rPr>
              <a:t>Создание новых рабочих мест</a:t>
            </a:r>
            <a:r>
              <a:rPr lang="ru-RU" altLang="ru-RU" b="1" dirty="0">
                <a:solidFill>
                  <a:srgbClr val="003366"/>
                </a:solidFill>
                <a:cs typeface="Times New Roman" pitchFamily="18" charset="0"/>
              </a:rPr>
              <a:t> – </a:t>
            </a:r>
            <a:r>
              <a:rPr lang="ru-RU" altLang="ru-RU" b="1" dirty="0" smtClean="0">
                <a:solidFill>
                  <a:srgbClr val="003366"/>
                </a:solidFill>
                <a:cs typeface="Times New Roman" pitchFamily="18" charset="0"/>
              </a:rPr>
              <a:t>315; сохраняемых рабочих мест – 68;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Ø"/>
              <a:defRPr/>
            </a:pPr>
            <a:r>
              <a:rPr lang="ru-RU" altLang="ru-RU" b="1" dirty="0" smtClean="0">
                <a:solidFill>
                  <a:srgbClr val="003366"/>
                </a:solidFill>
                <a:cs typeface="Times New Roman" pitchFamily="18" charset="0"/>
              </a:rPr>
              <a:t>Бюджетная эффективность: </a:t>
            </a:r>
            <a:r>
              <a:rPr lang="ru-RU" altLang="ru-RU" b="1" dirty="0" smtClean="0">
                <a:solidFill>
                  <a:srgbClr val="002060"/>
                </a:solidFill>
                <a:cs typeface="Times New Roman" pitchFamily="18" charset="0"/>
              </a:rPr>
              <a:t>н</a:t>
            </a:r>
            <a:r>
              <a:rPr lang="ru-RU" b="1" dirty="0" smtClean="0">
                <a:solidFill>
                  <a:srgbClr val="002060"/>
                </a:solidFill>
              </a:rPr>
              <a:t>а </a:t>
            </a:r>
            <a:r>
              <a:rPr lang="ru-RU" b="1" dirty="0">
                <a:solidFill>
                  <a:srgbClr val="002060"/>
                </a:solidFill>
              </a:rPr>
              <a:t>операционной стадии ежегодно 250 млн. руб., в том числе в бюджет Республики Коми до 100 млн. </a:t>
            </a:r>
            <a:r>
              <a:rPr lang="ru-RU" b="1" dirty="0" smtClean="0">
                <a:solidFill>
                  <a:srgbClr val="002060"/>
                </a:solidFill>
              </a:rPr>
              <a:t>руб</a:t>
            </a:r>
            <a:r>
              <a:rPr lang="ru-RU" b="1" dirty="0" smtClean="0">
                <a:solidFill>
                  <a:srgbClr val="003366"/>
                </a:solidFill>
                <a:cs typeface="Times New Roman" panose="02020603050405020304" pitchFamily="18" charset="0"/>
              </a:rPr>
              <a:t>.</a:t>
            </a:r>
            <a:r>
              <a:rPr lang="ru-RU" altLang="ru-RU" b="1" dirty="0" smtClean="0">
                <a:solidFill>
                  <a:srgbClr val="003366"/>
                </a:solidFill>
                <a:cs typeface="Times New Roman" pitchFamily="18" charset="0"/>
              </a:rPr>
              <a:t> </a:t>
            </a:r>
            <a:endParaRPr lang="en-US" b="1" dirty="0" smtClean="0">
              <a:solidFill>
                <a:srgbClr val="003366"/>
              </a:solidFill>
              <a:cs typeface="Times New Roman" panose="02020603050405020304" pitchFamily="18" charset="0"/>
            </a:endParaRP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371600" y="914400"/>
            <a:ext cx="62484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b="1" dirty="0" smtClean="0">
                <a:solidFill>
                  <a:srgbClr val="336600"/>
                </a:solidFill>
                <a:latin typeface="Verdana" pitchFamily="34" charset="0"/>
              </a:rPr>
              <a:t>Эффекты</a:t>
            </a:r>
            <a:endParaRPr lang="ru-RU" altLang="ru-RU" sz="2100" b="1" dirty="0">
              <a:solidFill>
                <a:srgbClr val="336600"/>
              </a:solidFill>
              <a:latin typeface="Verdana" pitchFamily="34" charset="0"/>
            </a:endParaRPr>
          </a:p>
        </p:txBody>
      </p:sp>
      <p:pic>
        <p:nvPicPr>
          <p:cNvPr id="5126" name="Picture 6" descr="http://ramina.ru/esmi3/img/irkprof/novosti_2011/ph_1-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" y="3562491"/>
            <a:ext cx="2888382" cy="2357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076450" y="3717032"/>
            <a:ext cx="457200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ru-RU" altLang="ru-RU" sz="2000" b="1" u="sng" dirty="0">
                <a:solidFill>
                  <a:srgbClr val="336600"/>
                </a:solidFill>
                <a:latin typeface="+mn-lt"/>
                <a:cs typeface="Times New Roman" pitchFamily="18" charset="0"/>
              </a:rPr>
              <a:t>Формы участия </a:t>
            </a:r>
            <a:r>
              <a:rPr lang="ru-RU" altLang="ru-RU" sz="2000" b="1" u="sng" dirty="0" smtClean="0">
                <a:solidFill>
                  <a:srgbClr val="336600"/>
                </a:solidFill>
                <a:latin typeface="+mn-lt"/>
                <a:cs typeface="Times New Roman" pitchFamily="18" charset="0"/>
              </a:rPr>
              <a:t>в </a:t>
            </a:r>
            <a:r>
              <a:rPr lang="ru-RU" altLang="ru-RU" sz="2000" b="1" u="sng" dirty="0">
                <a:solidFill>
                  <a:srgbClr val="336600"/>
                </a:solidFill>
                <a:latin typeface="+mn-lt"/>
                <a:cs typeface="Times New Roman" pitchFamily="18" charset="0"/>
              </a:rPr>
              <a:t>проекте:</a:t>
            </a:r>
          </a:p>
          <a:p>
            <a:pPr marL="285750" indent="-285750" algn="r" eaLnBrk="1" hangingPunct="1">
              <a:spcBef>
                <a:spcPts val="300"/>
              </a:spcBef>
              <a:buFont typeface="Wingdings" panose="05000000000000000000" pitchFamily="2" charset="2"/>
              <a:buChar char="Ø"/>
            </a:pPr>
            <a:r>
              <a:rPr lang="ru-RU" altLang="ru-RU" sz="1800" b="1" dirty="0" smtClean="0">
                <a:solidFill>
                  <a:srgbClr val="003366"/>
                </a:solidFill>
                <a:latin typeface="+mn-lt"/>
                <a:cs typeface="Times New Roman" pitchFamily="18" charset="0"/>
              </a:rPr>
              <a:t>Сбыт титанового коагулянта</a:t>
            </a:r>
            <a:endParaRPr lang="ru-RU" altLang="ru-RU" sz="1800" b="1" dirty="0">
              <a:solidFill>
                <a:srgbClr val="003366"/>
              </a:solidFill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591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0"/>
            <a:ext cx="9175750" cy="6857999"/>
            <a:chOff x="0" y="0"/>
            <a:chExt cx="9175750" cy="6857999"/>
          </a:xfrm>
        </p:grpSpPr>
        <p:pic>
          <p:nvPicPr>
            <p:cNvPr id="11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233"/>
            <a:stretch/>
          </p:blipFill>
          <p:spPr bwMode="auto">
            <a:xfrm>
              <a:off x="0" y="0"/>
              <a:ext cx="9175750" cy="6019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7575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7575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1371600" y="971550"/>
            <a:ext cx="62484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100" dirty="0" smtClean="0">
                <a:solidFill>
                  <a:srgbClr val="336600"/>
                </a:solidFill>
                <a:latin typeface="Verdana" pitchFamily="34" charset="0"/>
              </a:rPr>
              <a:t>Контакты</a:t>
            </a:r>
            <a:endParaRPr lang="ru-RU" altLang="ru-RU" sz="2100" dirty="0">
              <a:solidFill>
                <a:srgbClr val="336600"/>
              </a:solidFill>
              <a:latin typeface="Verdana" pitchFamily="34" charset="0"/>
            </a:endParaRPr>
          </a:p>
        </p:txBody>
      </p:sp>
      <p:sp>
        <p:nvSpPr>
          <p:cNvPr id="16" name="Rectangle 7"/>
          <p:cNvSpPr>
            <a:spLocks noChangeArrowheads="1"/>
          </p:cNvSpPr>
          <p:nvPr/>
        </p:nvSpPr>
        <p:spPr bwMode="auto">
          <a:xfrm>
            <a:off x="3184523" y="3510136"/>
            <a:ext cx="2806700" cy="782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>
                <a:solidFill>
                  <a:srgbClr val="002060"/>
                </a:solidFill>
              </a:rPr>
              <a:t>Тел. +7 (495) 411-52-00</a:t>
            </a:r>
          </a:p>
          <a:p>
            <a:pPr algn="ctr"/>
            <a:r>
              <a:rPr lang="ru-RU" sz="2000" dirty="0">
                <a:solidFill>
                  <a:srgbClr val="002060"/>
                </a:solidFill>
              </a:rPr>
              <a:t>Факс +7 (495) 733-98-48</a:t>
            </a:r>
          </a:p>
          <a:p>
            <a:pPr algn="ctr"/>
            <a:r>
              <a:rPr lang="en-US" sz="2000" dirty="0">
                <a:solidFill>
                  <a:srgbClr val="002060"/>
                </a:solidFill>
              </a:rPr>
              <a:t>e-mail: Elena.Dmitrieva@sittec.ru </a:t>
            </a:r>
            <a:r>
              <a:rPr lang="en-US" altLang="ru-RU" sz="2000" b="0" dirty="0">
                <a:solidFill>
                  <a:srgbClr val="002060"/>
                </a:solidFill>
              </a:rPr>
              <a:t>	</a:t>
            </a:r>
            <a:endParaRPr lang="ru-RU" altLang="ru-RU" sz="2000" b="0" dirty="0">
              <a:solidFill>
                <a:srgbClr val="002060"/>
              </a:solidFill>
            </a:endParaRPr>
          </a:p>
        </p:txBody>
      </p:sp>
      <p:sp>
        <p:nvSpPr>
          <p:cNvPr id="18" name="Rectangle 7"/>
          <p:cNvSpPr>
            <a:spLocks noChangeArrowheads="1"/>
          </p:cNvSpPr>
          <p:nvPr/>
        </p:nvSpPr>
        <p:spPr bwMode="auto">
          <a:xfrm>
            <a:off x="2278060" y="2748291"/>
            <a:ext cx="4619625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b="1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Генеральный директор ЗАО «СИТТЕК»</a:t>
            </a:r>
            <a:endParaRPr lang="ru-RU" sz="2000" dirty="0">
              <a:solidFill>
                <a:srgbClr val="002060"/>
              </a:solidFill>
            </a:endParaRPr>
          </a:p>
          <a:p>
            <a:pPr algn="ctr"/>
            <a:r>
              <a:rPr lang="ru-RU" sz="2000" dirty="0" smtClean="0">
                <a:solidFill>
                  <a:srgbClr val="002060"/>
                </a:solidFill>
              </a:rPr>
              <a:t>Дмитриева </a:t>
            </a:r>
            <a:r>
              <a:rPr lang="ru-RU" sz="2000" dirty="0">
                <a:solidFill>
                  <a:srgbClr val="002060"/>
                </a:solidFill>
              </a:rPr>
              <a:t>Елена </a:t>
            </a:r>
            <a:r>
              <a:rPr lang="ru-RU" sz="2000" dirty="0" smtClean="0">
                <a:solidFill>
                  <a:srgbClr val="002060"/>
                </a:solidFill>
              </a:rPr>
              <a:t>Викторовна</a:t>
            </a:r>
            <a:r>
              <a:rPr lang="en-US" altLang="ru-RU" sz="2000" b="0" dirty="0">
                <a:solidFill>
                  <a:srgbClr val="002060"/>
                </a:solidFill>
              </a:rPr>
              <a:t>	</a:t>
            </a:r>
            <a:endParaRPr lang="ru-RU" altLang="ru-RU" sz="2000" b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70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C:\Users\tda001\Desktop\КOREA (29.04)\Презентации проектов 16X9\ШАБЛОН\шаблон_стр6-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" t="2174" r="1047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9330" y="4586711"/>
            <a:ext cx="2965339" cy="7865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2420888"/>
            <a:ext cx="9144000" cy="18259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«Производство </a:t>
            </a:r>
            <a:r>
              <a:rPr lang="ru-RU" sz="36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титанового коагулянта </a:t>
            </a:r>
            <a:endParaRPr lang="ru-RU" sz="36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химический </a:t>
            </a:r>
            <a:r>
              <a:rPr lang="ru-RU" sz="36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реагент для очистки вод любого </a:t>
            </a:r>
            <a:r>
              <a:rPr lang="ru-RU" sz="36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типа»</a:t>
            </a:r>
            <a:endParaRPr lang="ru-RU" sz="3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291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1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" name="Freeform 5"/>
          <p:cNvSpPr>
            <a:spLocks/>
          </p:cNvSpPr>
          <p:nvPr/>
        </p:nvSpPr>
        <p:spPr bwMode="auto">
          <a:xfrm>
            <a:off x="395536" y="3376800"/>
            <a:ext cx="5347916" cy="546100"/>
          </a:xfrm>
          <a:custGeom>
            <a:avLst/>
            <a:gdLst>
              <a:gd name="T0" fmla="*/ 0 w 3408"/>
              <a:gd name="T1" fmla="*/ 336 h 344"/>
              <a:gd name="T2" fmla="*/ 624 w 3408"/>
              <a:gd name="T3" fmla="*/ 336 h 344"/>
              <a:gd name="T4" fmla="*/ 1296 w 3408"/>
              <a:gd name="T5" fmla="*/ 336 h 344"/>
              <a:gd name="T6" fmla="*/ 2016 w 3408"/>
              <a:gd name="T7" fmla="*/ 336 h 344"/>
              <a:gd name="T8" fmla="*/ 2448 w 3408"/>
              <a:gd name="T9" fmla="*/ 288 h 344"/>
              <a:gd name="T10" fmla="*/ 3120 w 3408"/>
              <a:gd name="T11" fmla="*/ 96 h 344"/>
              <a:gd name="T12" fmla="*/ 3408 w 3408"/>
              <a:gd name="T13" fmla="*/ 0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408" h="344">
                <a:moveTo>
                  <a:pt x="0" y="336"/>
                </a:moveTo>
                <a:cubicBezTo>
                  <a:pt x="204" y="336"/>
                  <a:pt x="408" y="336"/>
                  <a:pt x="624" y="336"/>
                </a:cubicBezTo>
                <a:cubicBezTo>
                  <a:pt x="840" y="336"/>
                  <a:pt x="1064" y="336"/>
                  <a:pt x="1296" y="336"/>
                </a:cubicBezTo>
                <a:cubicBezTo>
                  <a:pt x="1528" y="336"/>
                  <a:pt x="1824" y="344"/>
                  <a:pt x="2016" y="336"/>
                </a:cubicBezTo>
                <a:cubicBezTo>
                  <a:pt x="2208" y="328"/>
                  <a:pt x="2264" y="328"/>
                  <a:pt x="2448" y="288"/>
                </a:cubicBezTo>
                <a:cubicBezTo>
                  <a:pt x="2632" y="248"/>
                  <a:pt x="2960" y="144"/>
                  <a:pt x="3120" y="96"/>
                </a:cubicBezTo>
                <a:cubicBezTo>
                  <a:pt x="3280" y="48"/>
                  <a:pt x="3360" y="16"/>
                  <a:pt x="3408" y="0"/>
                </a:cubicBezTo>
              </a:path>
            </a:pathLst>
          </a:custGeom>
          <a:noFill/>
          <a:ln w="9525" cap="flat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504014" y="852388"/>
            <a:ext cx="10182225" cy="560388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base">
              <a:spcAft>
                <a:spcPct val="0"/>
              </a:spcAft>
            </a:pPr>
            <a:r>
              <a:rPr lang="ru-RU" sz="2100" b="1" dirty="0" err="1">
                <a:solidFill>
                  <a:srgbClr val="336600"/>
                </a:solidFill>
                <a:latin typeface="Verdana" pitchFamily="34" charset="0"/>
                <a:ea typeface="+mn-ea"/>
                <a:cs typeface="+mn-cs"/>
              </a:rPr>
              <a:t>Ярегское</a:t>
            </a:r>
            <a:r>
              <a:rPr lang="ru-RU" sz="2100" b="1" dirty="0">
                <a:solidFill>
                  <a:srgbClr val="336600"/>
                </a:solidFill>
                <a:latin typeface="Verdana" pitchFamily="34" charset="0"/>
                <a:ea typeface="+mn-ea"/>
                <a:cs typeface="+mn-cs"/>
              </a:rPr>
              <a:t> нефтетитановое месторождение</a:t>
            </a:r>
            <a:endParaRPr lang="ru-RU" altLang="ru-RU" sz="2100" b="1" dirty="0">
              <a:solidFill>
                <a:srgbClr val="336600"/>
              </a:solidFill>
              <a:latin typeface="Verdana" pitchFamily="34" charset="0"/>
              <a:ea typeface="+mn-ea"/>
              <a:cs typeface="+mn-cs"/>
            </a:endParaRPr>
          </a:p>
        </p:txBody>
      </p:sp>
      <p:pic>
        <p:nvPicPr>
          <p:cNvPr id="17" name="Picture 3" descr="RussiaKomi2007-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921942"/>
            <a:ext cx="4373562" cy="2443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4" descr="Kom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3" y="3645024"/>
            <a:ext cx="3972682" cy="2884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4139952" y="4422069"/>
            <a:ext cx="4896544" cy="69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5000"/>
              </a:spcBef>
            </a:pPr>
            <a:r>
              <a:rPr lang="ru-RU" sz="1400" b="0" dirty="0" err="1">
                <a:solidFill>
                  <a:srgbClr val="002060"/>
                </a:solidFill>
              </a:rPr>
              <a:t>Лейкоксеновая</a:t>
            </a:r>
            <a:r>
              <a:rPr lang="ru-RU" sz="1400" b="0" dirty="0">
                <a:solidFill>
                  <a:srgbClr val="002060"/>
                </a:solidFill>
              </a:rPr>
              <a:t> </a:t>
            </a:r>
            <a:r>
              <a:rPr lang="ru-RU" sz="1400" b="0" dirty="0" smtClean="0">
                <a:solidFill>
                  <a:srgbClr val="002060"/>
                </a:solidFill>
              </a:rPr>
              <a:t>нефтетитановая </a:t>
            </a:r>
            <a:r>
              <a:rPr lang="ru-RU" sz="1400" b="0" dirty="0">
                <a:solidFill>
                  <a:srgbClr val="002060"/>
                </a:solidFill>
              </a:rPr>
              <a:t>руда </a:t>
            </a:r>
            <a:r>
              <a:rPr lang="ru-RU" sz="1400" b="0" dirty="0" err="1">
                <a:solidFill>
                  <a:srgbClr val="002060"/>
                </a:solidFill>
              </a:rPr>
              <a:t>Ярегского</a:t>
            </a:r>
            <a:r>
              <a:rPr lang="ru-RU" sz="1400" b="0" dirty="0">
                <a:solidFill>
                  <a:srgbClr val="002060"/>
                </a:solidFill>
              </a:rPr>
              <a:t> месторождения в среднем содержит:</a:t>
            </a:r>
          </a:p>
          <a:p>
            <a:pPr eaLnBrk="1" hangingPunct="1">
              <a:lnSpc>
                <a:spcPct val="85000"/>
              </a:lnSpc>
              <a:spcBef>
                <a:spcPct val="25000"/>
              </a:spcBef>
            </a:pPr>
            <a:r>
              <a:rPr lang="ru-RU" sz="1400" b="0" dirty="0">
                <a:solidFill>
                  <a:srgbClr val="002060"/>
                </a:solidFill>
              </a:rPr>
              <a:t> </a:t>
            </a:r>
            <a:r>
              <a:rPr lang="en-US" sz="1400" b="0" dirty="0">
                <a:solidFill>
                  <a:srgbClr val="002060"/>
                </a:solidFill>
              </a:rPr>
              <a:t>~</a:t>
            </a:r>
            <a:r>
              <a:rPr lang="ru-RU" sz="1400" b="0" dirty="0">
                <a:solidFill>
                  <a:srgbClr val="002060"/>
                </a:solidFill>
              </a:rPr>
              <a:t> 6</a:t>
            </a:r>
            <a:r>
              <a:rPr lang="ru-RU" sz="1400" b="0" dirty="0" smtClean="0">
                <a:solidFill>
                  <a:srgbClr val="002060"/>
                </a:solidFill>
              </a:rPr>
              <a:t>% - </a:t>
            </a:r>
            <a:r>
              <a:rPr lang="ru-RU" sz="1400" b="0" dirty="0">
                <a:solidFill>
                  <a:srgbClr val="002060"/>
                </a:solidFill>
              </a:rPr>
              <a:t>сырая </a:t>
            </a:r>
            <a:r>
              <a:rPr lang="ru-RU" sz="1400" b="0" dirty="0" smtClean="0">
                <a:solidFill>
                  <a:srgbClr val="002060"/>
                </a:solidFill>
              </a:rPr>
              <a:t>нефть, </a:t>
            </a:r>
            <a:r>
              <a:rPr lang="en-US" sz="1400" b="0" dirty="0" smtClean="0">
                <a:solidFill>
                  <a:srgbClr val="002060"/>
                </a:solidFill>
              </a:rPr>
              <a:t> </a:t>
            </a:r>
            <a:r>
              <a:rPr lang="en-US" sz="1400" b="0" dirty="0">
                <a:solidFill>
                  <a:srgbClr val="002060"/>
                </a:solidFill>
              </a:rPr>
              <a:t>~ </a:t>
            </a:r>
            <a:r>
              <a:rPr lang="ru-RU" sz="1400" b="0" dirty="0">
                <a:solidFill>
                  <a:srgbClr val="002060"/>
                </a:solidFill>
              </a:rPr>
              <a:t>9% </a:t>
            </a:r>
            <a:r>
              <a:rPr lang="ru-RU" sz="1400" b="0" dirty="0" smtClean="0">
                <a:solidFill>
                  <a:srgbClr val="002060"/>
                </a:solidFill>
              </a:rPr>
              <a:t>- диоксида </a:t>
            </a:r>
            <a:r>
              <a:rPr lang="ru-RU" sz="1400" b="0" dirty="0">
                <a:solidFill>
                  <a:srgbClr val="002060"/>
                </a:solidFill>
              </a:rPr>
              <a:t>титана (</a:t>
            </a:r>
            <a:r>
              <a:rPr lang="en-US" sz="1400" b="0" dirty="0">
                <a:solidFill>
                  <a:srgbClr val="002060"/>
                </a:solidFill>
              </a:rPr>
              <a:t>TiO2</a:t>
            </a:r>
            <a:r>
              <a:rPr lang="en-US" sz="1400" b="0" dirty="0" smtClean="0">
                <a:solidFill>
                  <a:srgbClr val="002060"/>
                </a:solidFill>
              </a:rPr>
              <a:t>)</a:t>
            </a:r>
            <a:r>
              <a:rPr lang="ru-RU" sz="1400" b="0" dirty="0" smtClean="0">
                <a:solidFill>
                  <a:srgbClr val="002060"/>
                </a:solidFill>
              </a:rPr>
              <a:t>.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107503" y="1340768"/>
            <a:ext cx="6840761" cy="2246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>
              <a:spcBef>
                <a:spcPct val="25000"/>
              </a:spcBef>
            </a:pPr>
            <a:r>
              <a:rPr lang="ru-RU" sz="1400" b="0" dirty="0">
                <a:solidFill>
                  <a:srgbClr val="002060"/>
                </a:solidFill>
              </a:rPr>
              <a:t>Самое крупное месторождение титана на </a:t>
            </a:r>
            <a:r>
              <a:rPr lang="ru-RU" sz="1400" b="0" dirty="0" smtClean="0">
                <a:solidFill>
                  <a:srgbClr val="002060"/>
                </a:solidFill>
              </a:rPr>
              <a:t>территории России </a:t>
            </a:r>
            <a:r>
              <a:rPr lang="ru-RU" sz="1400" b="0" dirty="0">
                <a:solidFill>
                  <a:srgbClr val="002060"/>
                </a:solidFill>
              </a:rPr>
              <a:t>(640 </a:t>
            </a:r>
            <a:r>
              <a:rPr lang="ru-RU" sz="1400" b="0" dirty="0" smtClean="0">
                <a:solidFill>
                  <a:srgbClr val="002060"/>
                </a:solidFill>
              </a:rPr>
              <a:t>млн. тонн </a:t>
            </a:r>
            <a:r>
              <a:rPr lang="ru-RU" sz="1400" b="0" dirty="0">
                <a:solidFill>
                  <a:srgbClr val="002060"/>
                </a:solidFill>
              </a:rPr>
              <a:t>титановой руды), содержит более </a:t>
            </a:r>
            <a:r>
              <a:rPr lang="ru-RU" sz="1400" b="0" dirty="0" smtClean="0">
                <a:solidFill>
                  <a:srgbClr val="002060"/>
                </a:solidFill>
              </a:rPr>
              <a:t>30% балансовых </a:t>
            </a:r>
            <a:r>
              <a:rPr lang="ru-RU" sz="1400" b="0" dirty="0">
                <a:solidFill>
                  <a:srgbClr val="002060"/>
                </a:solidFill>
              </a:rPr>
              <a:t>запасов </a:t>
            </a:r>
            <a:r>
              <a:rPr lang="en-US" sz="1400" b="0" dirty="0" err="1">
                <a:solidFill>
                  <a:srgbClr val="002060"/>
                </a:solidFill>
              </a:rPr>
              <a:t>TiO</a:t>
            </a:r>
            <a:r>
              <a:rPr lang="ru-RU" sz="1400" b="0" baseline="-25000" dirty="0">
                <a:solidFill>
                  <a:srgbClr val="002060"/>
                </a:solidFill>
              </a:rPr>
              <a:t>2</a:t>
            </a:r>
            <a:r>
              <a:rPr lang="en-US" sz="1400" b="0" dirty="0">
                <a:solidFill>
                  <a:srgbClr val="002060"/>
                </a:solidFill>
              </a:rPr>
              <a:t> </a:t>
            </a:r>
            <a:r>
              <a:rPr lang="ru-RU" sz="1400" b="0" dirty="0">
                <a:solidFill>
                  <a:srgbClr val="002060"/>
                </a:solidFill>
              </a:rPr>
              <a:t>промышленных категорий в РФ. </a:t>
            </a:r>
            <a:endParaRPr lang="ru-RU" sz="1400" b="0" dirty="0" smtClean="0">
              <a:solidFill>
                <a:srgbClr val="002060"/>
              </a:solidFill>
            </a:endParaRPr>
          </a:p>
          <a:p>
            <a:pPr algn="l" eaLnBrk="1" hangingPunct="1">
              <a:spcBef>
                <a:spcPct val="25000"/>
              </a:spcBef>
            </a:pPr>
            <a:r>
              <a:rPr lang="ru-RU" sz="1400" b="0" dirty="0" smtClean="0">
                <a:solidFill>
                  <a:srgbClr val="002060"/>
                </a:solidFill>
              </a:rPr>
              <a:t>Месторождение </a:t>
            </a:r>
            <a:r>
              <a:rPr lang="ru-RU" sz="1400" b="0" dirty="0">
                <a:solidFill>
                  <a:srgbClr val="002060"/>
                </a:solidFill>
              </a:rPr>
              <a:t>находится в центральном промышленном районе Республики Коми с высокоразвитой инфраструктурой.</a:t>
            </a:r>
          </a:p>
          <a:p>
            <a:pPr algn="l" eaLnBrk="1" hangingPunct="1">
              <a:spcBef>
                <a:spcPct val="25000"/>
              </a:spcBef>
            </a:pPr>
            <a:r>
              <a:rPr lang="ru-RU" sz="1400" b="0" dirty="0">
                <a:solidFill>
                  <a:srgbClr val="002060"/>
                </a:solidFill>
              </a:rPr>
              <a:t>Территория </a:t>
            </a:r>
            <a:r>
              <a:rPr lang="ru-RU" sz="1400" b="0" dirty="0" err="1">
                <a:solidFill>
                  <a:srgbClr val="002060"/>
                </a:solidFill>
              </a:rPr>
              <a:t>Ухтинского</a:t>
            </a:r>
            <a:r>
              <a:rPr lang="ru-RU" sz="1400" b="0" dirty="0">
                <a:solidFill>
                  <a:srgbClr val="002060"/>
                </a:solidFill>
              </a:rPr>
              <a:t> района активно развивается </a:t>
            </a:r>
            <a:r>
              <a:rPr lang="ru-RU" sz="1400" b="0" dirty="0" smtClean="0">
                <a:solidFill>
                  <a:srgbClr val="002060"/>
                </a:solidFill>
              </a:rPr>
              <a:t/>
            </a:r>
            <a:br>
              <a:rPr lang="ru-RU" sz="1400" b="0" dirty="0" smtClean="0">
                <a:solidFill>
                  <a:srgbClr val="002060"/>
                </a:solidFill>
              </a:rPr>
            </a:br>
            <a:r>
              <a:rPr lang="ru-RU" sz="1400" b="0" dirty="0" smtClean="0">
                <a:solidFill>
                  <a:srgbClr val="002060"/>
                </a:solidFill>
              </a:rPr>
              <a:t>Нефтяной </a:t>
            </a:r>
            <a:r>
              <a:rPr lang="ru-RU" sz="1400" b="0" dirty="0">
                <a:solidFill>
                  <a:srgbClr val="002060"/>
                </a:solidFill>
              </a:rPr>
              <a:t>компанией «ЛУКОЙЛ</a:t>
            </a:r>
            <a:r>
              <a:rPr lang="ru-RU" sz="1400" b="0" dirty="0" smtClean="0">
                <a:solidFill>
                  <a:srgbClr val="002060"/>
                </a:solidFill>
              </a:rPr>
              <a:t>».</a:t>
            </a:r>
          </a:p>
          <a:p>
            <a:pPr eaLnBrk="1" hangingPunct="1">
              <a:spcBef>
                <a:spcPct val="25000"/>
              </a:spcBef>
            </a:pPr>
            <a:r>
              <a:rPr lang="ru-RU" sz="1400" b="0" dirty="0" smtClean="0">
                <a:solidFill>
                  <a:srgbClr val="002060"/>
                </a:solidFill>
              </a:rPr>
              <a:t>Для производства </a:t>
            </a:r>
            <a:r>
              <a:rPr lang="ru-RU" sz="1400" b="0" dirty="0" err="1">
                <a:solidFill>
                  <a:srgbClr val="002060"/>
                </a:solidFill>
              </a:rPr>
              <a:t>ярегской</a:t>
            </a:r>
            <a:r>
              <a:rPr lang="ru-RU" sz="1400" b="0" dirty="0">
                <a:solidFill>
                  <a:srgbClr val="002060"/>
                </a:solidFill>
              </a:rPr>
              <a:t> нефти использовались </a:t>
            </a:r>
            <a:endParaRPr lang="ru-RU" sz="1400" b="0" dirty="0" smtClean="0">
              <a:solidFill>
                <a:srgbClr val="002060"/>
              </a:solidFill>
            </a:endParaRPr>
          </a:p>
          <a:p>
            <a:pPr eaLnBrk="1" hangingPunct="1"/>
            <a:r>
              <a:rPr lang="ru-RU" sz="1400" b="0" dirty="0" smtClean="0">
                <a:solidFill>
                  <a:srgbClr val="002060"/>
                </a:solidFill>
              </a:rPr>
              <a:t>комбинации </a:t>
            </a:r>
            <a:r>
              <a:rPr lang="ru-RU" sz="1400" b="0" dirty="0">
                <a:solidFill>
                  <a:srgbClr val="002060"/>
                </a:solidFill>
              </a:rPr>
              <a:t>шахтных и термических методов добычи.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4139952" y="5190233"/>
            <a:ext cx="4896544" cy="11910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85000"/>
              </a:lnSpc>
              <a:spcBef>
                <a:spcPct val="25000"/>
              </a:spcBef>
            </a:pPr>
            <a:r>
              <a:rPr lang="ru-RU" sz="1400" b="0" dirty="0" smtClean="0">
                <a:solidFill>
                  <a:srgbClr val="002060"/>
                </a:solidFill>
              </a:rPr>
              <a:t>В </a:t>
            </a:r>
            <a:r>
              <a:rPr lang="ru-RU" sz="1400" b="0" dirty="0">
                <a:solidFill>
                  <a:srgbClr val="002060"/>
                </a:solidFill>
              </a:rPr>
              <a:t>ходе разработки Яреги был сформирован научный и практический опыт в таких областях как: разработка тяжелой нефти, нефтяных песков и нефтяных шале, добыча термическим методом, производство углеводородов из нефтяных песков и искусственной нефти из сланцев. </a:t>
            </a:r>
          </a:p>
        </p:txBody>
      </p:sp>
    </p:spTree>
    <p:extLst>
      <p:ext uri="{BB962C8B-B14F-4D97-AF65-F5344CB8AC3E}">
        <p14:creationId xmlns:p14="http://schemas.microsoft.com/office/powerpoint/2010/main" val="191427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8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5"/>
          <p:cNvSpPr txBox="1">
            <a:spLocks noChangeArrowheads="1"/>
          </p:cNvSpPr>
          <p:nvPr/>
        </p:nvSpPr>
        <p:spPr>
          <a:xfrm>
            <a:off x="-396552" y="908720"/>
            <a:ext cx="9831387" cy="490538"/>
          </a:xfrm>
          <a:prstGeom prst="rect">
            <a:avLst/>
          </a:prstGeom>
          <a:noFill/>
          <a:extLs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5000"/>
              </a:lnSpc>
            </a:pPr>
            <a:r>
              <a:rPr lang="ru-RU" sz="2100" b="1" dirty="0">
                <a:solidFill>
                  <a:srgbClr val="336600"/>
                </a:solidFill>
                <a:latin typeface="Verdana" pitchFamily="34" charset="0"/>
                <a:ea typeface="+mn-ea"/>
                <a:cs typeface="+mn-cs"/>
              </a:rPr>
              <a:t>Цели, обоснование, основной результат</a:t>
            </a:r>
            <a:endParaRPr lang="ru-RU" altLang="ru-RU" sz="2100" b="1" dirty="0">
              <a:solidFill>
                <a:srgbClr val="336600"/>
              </a:solidFill>
              <a:latin typeface="Verdana" pitchFamily="34" charset="0"/>
              <a:ea typeface="+mn-ea"/>
              <a:cs typeface="+mn-cs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107504" y="1493006"/>
            <a:ext cx="8928992" cy="4880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defRPr/>
            </a:pPr>
            <a:r>
              <a:rPr lang="ru-RU" sz="1600" b="1" u="sng" dirty="0">
                <a:solidFill>
                  <a:srgbClr val="336600"/>
                </a:solidFill>
              </a:rPr>
              <a:t>Цели: </a:t>
            </a:r>
          </a:p>
          <a:p>
            <a:pPr marL="285750" indent="-285750" algn="l">
              <a:lnSpc>
                <a:spcPct val="90000"/>
              </a:lnSpc>
              <a:spcBef>
                <a:spcPct val="25000"/>
              </a:spcBef>
              <a:buFont typeface="Wingdings" panose="05000000000000000000" pitchFamily="2" charset="2"/>
              <a:buChar char="Ø"/>
              <a:defRPr/>
            </a:pP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Вовлечение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коммерческий оборот титаносодержащего сырья </a:t>
            </a:r>
            <a:r>
              <a:rPr lang="ru-RU" sz="150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Ярегского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месторождения;</a:t>
            </a:r>
          </a:p>
          <a:p>
            <a:pPr marL="285750" indent="-285750" algn="l">
              <a:lnSpc>
                <a:spcPct val="90000"/>
              </a:lnSpc>
              <a:spcBef>
                <a:spcPct val="25000"/>
              </a:spcBef>
              <a:buFont typeface="Wingdings" panose="05000000000000000000" pitchFamily="2" charset="2"/>
              <a:buChar char="Ø"/>
              <a:defRPr/>
            </a:pP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качества питьевой воды и очищенных сточных вод;</a:t>
            </a:r>
          </a:p>
          <a:p>
            <a:pPr marL="285750" indent="-285750" algn="l">
              <a:lnSpc>
                <a:spcPct val="90000"/>
              </a:lnSpc>
              <a:spcBef>
                <a:spcPct val="25000"/>
              </a:spcBef>
              <a:buFont typeface="Wingdings" panose="05000000000000000000" pitchFamily="2" charset="2"/>
              <a:buChar char="Ø"/>
              <a:defRPr/>
            </a:pP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Начало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применения титана в сферах экологии и коммунальном 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хозяйстве.</a:t>
            </a:r>
            <a:endParaRPr lang="ru-RU" sz="15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defRPr/>
            </a:pPr>
            <a:r>
              <a:rPr lang="ru-RU" sz="1600" b="1" u="sng" dirty="0">
                <a:solidFill>
                  <a:srgbClr val="336600"/>
                </a:solidFill>
              </a:rPr>
              <a:t>Обоснование: </a:t>
            </a:r>
          </a:p>
          <a:p>
            <a:pPr algn="l">
              <a:spcBef>
                <a:spcPts val="1200"/>
              </a:spcBef>
              <a:defRPr/>
            </a:pPr>
            <a:r>
              <a:rPr lang="ru-RU" sz="15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Титановый коагулянт является </a:t>
            </a:r>
            <a:r>
              <a:rPr lang="ru-RU" sz="1500" b="0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инновационным высокоэффективным химическим реагентом</a:t>
            </a:r>
            <a:r>
              <a:rPr lang="ru-RU" sz="15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для подготовки воды питьевого качества, очистки промышленных и бытовых сточных вод, а также других целей очистки воды от специфических загрязнений. </a:t>
            </a:r>
          </a:p>
          <a:p>
            <a:pPr algn="l">
              <a:spcBef>
                <a:spcPts val="1200"/>
              </a:spcBef>
              <a:defRPr/>
            </a:pPr>
            <a:r>
              <a:rPr lang="ru-RU" sz="15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Фундаментальные основы базируются на теории валентной химических элементов, подтверждающей более высокую активность титана в сравнении с алюминием и железом.</a:t>
            </a:r>
          </a:p>
          <a:p>
            <a:pPr algn="l">
              <a:spcBef>
                <a:spcPts val="1200"/>
              </a:spcBef>
              <a:defRPr/>
            </a:pPr>
            <a:r>
              <a:rPr lang="ru-RU" sz="1500" b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Исключительная активность титанового коагулянта относится к высокой адсорбирующей способности титаносодержащих фаз в составе продукта, который обладает подтвержденными существенными технико-экономическими преимуществами в сравнении с коагулянтами на основе алюминия и железа ведущих мировых производителей. </a:t>
            </a:r>
          </a:p>
          <a:p>
            <a:pPr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defRPr/>
            </a:pPr>
            <a:r>
              <a:rPr lang="ru-RU" sz="1600" b="1" u="sng" dirty="0">
                <a:solidFill>
                  <a:srgbClr val="336600"/>
                </a:solidFill>
              </a:rPr>
              <a:t>Основной результат: </a:t>
            </a:r>
          </a:p>
          <a:p>
            <a:pPr marL="285750" indent="-285750">
              <a:lnSpc>
                <a:spcPct val="90000"/>
              </a:lnSpc>
              <a:spcBef>
                <a:spcPct val="25000"/>
              </a:spcBef>
              <a:buFont typeface="Wingdings" panose="05000000000000000000" pitchFamily="2" charset="2"/>
              <a:buChar char="Ø"/>
              <a:defRPr/>
            </a:pP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Повышение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качества питьевой воды и очищенных сточных 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вод;</a:t>
            </a:r>
            <a:endParaRPr lang="ru-RU" sz="15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90000"/>
              </a:lnSpc>
              <a:spcBef>
                <a:spcPct val="25000"/>
              </a:spcBef>
              <a:buFont typeface="Wingdings" panose="05000000000000000000" pitchFamily="2" charset="2"/>
              <a:buChar char="Ø"/>
              <a:defRPr/>
            </a:pP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Снижение </a:t>
            </a:r>
            <a:r>
              <a:rPr lang="ru-RU" sz="15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себестоимости водоподготовки и </a:t>
            </a:r>
            <a:r>
              <a:rPr lang="ru-RU" sz="15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водоочистки.</a:t>
            </a:r>
            <a:endParaRPr lang="ru-RU" sz="15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27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Группа 19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21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-507182" y="908720"/>
            <a:ext cx="10191750" cy="56038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100" b="1" dirty="0">
                <a:solidFill>
                  <a:srgbClr val="336600"/>
                </a:solidFill>
                <a:latin typeface="Verdana" pitchFamily="34" charset="0"/>
                <a:ea typeface="+mn-ea"/>
                <a:cs typeface="+mn-cs"/>
              </a:rPr>
              <a:t>Титановая отрасль</a:t>
            </a:r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3045877" y="1628800"/>
            <a:ext cx="3020289" cy="495029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lIns="97285" tIns="48642" rIns="97285" bIns="48642" anchor="ctr"/>
          <a:lstStyle/>
          <a:p>
            <a:pPr algn="ctr" eaLnBrk="1" hangingPunct="1">
              <a:defRPr/>
            </a:pPr>
            <a:r>
              <a:rPr lang="ru-RU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Титановая отрасль</a:t>
            </a:r>
            <a:endParaRPr lang="ru-RU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6300192" y="4664348"/>
            <a:ext cx="2627783" cy="1140916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lIns="97285" tIns="48642" rIns="97285" bIns="48642" anchor="ctr"/>
          <a:lstStyle/>
          <a:p>
            <a:pPr algn="ctr">
              <a:spcBef>
                <a:spcPct val="0"/>
              </a:spcBef>
            </a:pPr>
            <a:r>
              <a:rPr lang="ru-RU" alt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Подготовка питьевой воды </a:t>
            </a:r>
          </a:p>
          <a:p>
            <a:pPr algn="ctr">
              <a:spcBef>
                <a:spcPct val="0"/>
              </a:spcBef>
            </a:pPr>
            <a:r>
              <a:rPr lang="ru-RU" alt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очистка сточных вод</a:t>
            </a:r>
            <a:endParaRPr lang="en-US" altLang="ru-RU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spcBef>
                <a:spcPct val="0"/>
              </a:spcBef>
            </a:pPr>
            <a:endParaRPr lang="en-US" altLang="ru-RU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spcBef>
                <a:spcPct val="0"/>
              </a:spcBef>
            </a:pPr>
            <a:r>
              <a:rPr lang="ru-RU" altLang="ru-RU" sz="1600" dirty="0" err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Нанотехнологии</a:t>
            </a:r>
            <a:endParaRPr lang="ru-RU" altLang="ru-RU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" name="Rectangle 10"/>
          <p:cNvSpPr>
            <a:spLocks noChangeArrowheads="1"/>
          </p:cNvSpPr>
          <p:nvPr/>
        </p:nvSpPr>
        <p:spPr bwMode="auto">
          <a:xfrm>
            <a:off x="3908747" y="4664348"/>
            <a:ext cx="1571625" cy="1075876"/>
          </a:xfrm>
          <a:prstGeom prst="rect">
            <a:avLst/>
          </a:prstGeom>
          <a:solidFill>
            <a:srgbClr val="EDF6F7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7285" tIns="48642" rIns="97285" bIns="48642" anchor="ctr"/>
          <a:lstStyle/>
          <a:p>
            <a:pPr algn="ctr" eaLnBrk="1" hangingPunct="1">
              <a:spcBef>
                <a:spcPct val="15000"/>
              </a:spcBef>
              <a:defRPr/>
            </a:pPr>
            <a:endParaRPr lang="en-US" sz="1700" b="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26" name="AutoShape 11"/>
          <p:cNvSpPr>
            <a:spLocks noChangeArrowheads="1"/>
          </p:cNvSpPr>
          <p:nvPr/>
        </p:nvSpPr>
        <p:spPr bwMode="auto">
          <a:xfrm>
            <a:off x="1115616" y="3507688"/>
            <a:ext cx="861777" cy="929424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7285" tIns="48642" rIns="97285" bIns="48642" anchor="ctr"/>
          <a:lstStyle/>
          <a:p>
            <a:pPr algn="r">
              <a:spcBef>
                <a:spcPct val="0"/>
              </a:spcBef>
            </a:pPr>
            <a:endParaRPr lang="ru-RU" altLang="ru-RU" b="1">
              <a:latin typeface="Arial" charset="0"/>
            </a:endParaRPr>
          </a:p>
        </p:txBody>
      </p:sp>
      <p:sp>
        <p:nvSpPr>
          <p:cNvPr id="28" name="AutoShape 13"/>
          <p:cNvSpPr>
            <a:spLocks noChangeArrowheads="1"/>
          </p:cNvSpPr>
          <p:nvPr/>
        </p:nvSpPr>
        <p:spPr bwMode="auto">
          <a:xfrm>
            <a:off x="7164288" y="3546465"/>
            <a:ext cx="864096" cy="890647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0070C0"/>
          </a:solidFill>
          <a:ln>
            <a:noFill/>
          </a:ln>
          <a:effectLst/>
        </p:spPr>
        <p:txBody>
          <a:bodyPr wrap="none" lIns="97285" tIns="48642" rIns="97285" bIns="48642" anchor="ctr"/>
          <a:lstStyle>
            <a:lvl1pPr>
              <a:spcBef>
                <a:spcPct val="20000"/>
              </a:spcBef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 sz="2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32" name="Rectangle 7"/>
          <p:cNvSpPr>
            <a:spLocks noChangeArrowheads="1"/>
          </p:cNvSpPr>
          <p:nvPr/>
        </p:nvSpPr>
        <p:spPr bwMode="auto">
          <a:xfrm>
            <a:off x="6300192" y="2636912"/>
            <a:ext cx="2520280" cy="517613"/>
          </a:xfrm>
          <a:prstGeom prst="rect">
            <a:avLst/>
          </a:prstGeom>
          <a:solidFill>
            <a:srgbClr val="007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lIns="97285" tIns="11490" rIns="97285" bIns="48642" anchor="ctr"/>
          <a:lstStyle/>
          <a:p>
            <a:pPr algn="ctr">
              <a:lnSpc>
                <a:spcPct val="95000"/>
              </a:lnSpc>
              <a:defRPr/>
            </a:pP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Новые направления,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>
              <a:lnSpc>
                <a:spcPct val="95000"/>
              </a:lnSpc>
              <a:defRPr/>
            </a:pPr>
            <a:r>
              <a:rPr lang="ru-RU" sz="1600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инновации</a:t>
            </a:r>
            <a:endParaRPr lang="en-US" sz="16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251520" y="2636912"/>
            <a:ext cx="2592288" cy="517613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wrap="none" lIns="97285" tIns="11490" rIns="97285" bIns="48642" anchor="ctr"/>
          <a:lstStyle/>
          <a:p>
            <a:pPr algn="ctr">
              <a:lnSpc>
                <a:spcPct val="95000"/>
              </a:lnSpc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Диоксид титана</a:t>
            </a:r>
            <a:endParaRPr lang="en-US" sz="16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lnSpc>
                <a:spcPct val="95000"/>
              </a:lnSpc>
              <a:defRPr/>
            </a:pPr>
            <a:r>
              <a:rPr lang="en-US" sz="1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TiO</a:t>
            </a:r>
            <a:r>
              <a:rPr lang="en-US" sz="1600" baseline="-25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2</a:t>
            </a:r>
            <a:endParaRPr lang="ru-RU" sz="1600" baseline="-250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3173737" y="2636912"/>
            <a:ext cx="2766416" cy="517613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wrap="none" lIns="97285" tIns="11490" rIns="97285" bIns="48642" anchor="ctr"/>
          <a:lstStyle/>
          <a:p>
            <a:pPr algn="ctr" eaLnBrk="1" hangingPunct="1">
              <a:lnSpc>
                <a:spcPct val="95000"/>
              </a:lnSpc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Металлический титан</a:t>
            </a:r>
            <a:endParaRPr lang="ru-RU" sz="16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6" name="Rectangle 19"/>
          <p:cNvSpPr>
            <a:spLocks noChangeArrowheads="1"/>
          </p:cNvSpPr>
          <p:nvPr/>
        </p:nvSpPr>
        <p:spPr bwMode="auto">
          <a:xfrm>
            <a:off x="251520" y="4664348"/>
            <a:ext cx="2592288" cy="1140916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wrap="none" lIns="97285" tIns="11490" rIns="97285" bIns="48642" anchor="ctr"/>
          <a:lstStyle/>
          <a:p>
            <a:pPr algn="ctr">
              <a:spcBef>
                <a:spcPts val="0"/>
              </a:spcBef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Пигменты, Бумага</a:t>
            </a:r>
            <a:endParaRPr lang="en-US" sz="16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Пластик, Косметика</a:t>
            </a:r>
            <a:endParaRPr lang="en-US" sz="16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Фармация</a:t>
            </a:r>
            <a:endParaRPr lang="en-US" sz="16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7" name="Rectangle 20"/>
          <p:cNvSpPr>
            <a:spLocks noChangeArrowheads="1"/>
          </p:cNvSpPr>
          <p:nvPr/>
        </p:nvSpPr>
        <p:spPr bwMode="auto">
          <a:xfrm>
            <a:off x="3203848" y="4664348"/>
            <a:ext cx="2766416" cy="1140916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  <a:extLst/>
        </p:spPr>
        <p:txBody>
          <a:bodyPr wrap="none" lIns="97285" tIns="11490" rIns="97285" bIns="48642" anchor="ctr"/>
          <a:lstStyle/>
          <a:p>
            <a:pPr algn="ctr">
              <a:spcBef>
                <a:spcPts val="0"/>
              </a:spcBef>
              <a:defRPr/>
            </a:pPr>
            <a:r>
              <a:rPr lang="ru-RU" sz="1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Авиация и </a:t>
            </a: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космос, </a:t>
            </a:r>
            <a:b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Морские суда,</a:t>
            </a:r>
            <a:endParaRPr lang="en-US" sz="16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6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Атомные </a:t>
            </a: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станции,</a:t>
            </a:r>
            <a:endParaRPr lang="en-US" sz="16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Химическое производство,</a:t>
            </a:r>
            <a:endParaRPr lang="en-US" sz="16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Медицина, Спорт</a:t>
            </a:r>
            <a:endParaRPr lang="en-US" sz="16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8" name="AutoShape 11"/>
          <p:cNvSpPr>
            <a:spLocks noChangeArrowheads="1"/>
          </p:cNvSpPr>
          <p:nvPr/>
        </p:nvSpPr>
        <p:spPr bwMode="auto">
          <a:xfrm>
            <a:off x="4139952" y="3507688"/>
            <a:ext cx="861777" cy="929424"/>
          </a:xfrm>
          <a:prstGeom prst="downArrow">
            <a:avLst>
              <a:gd name="adj1" fmla="val 50000"/>
              <a:gd name="adj2" fmla="val 25000"/>
            </a:avLst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7285" tIns="48642" rIns="97285" bIns="48642" anchor="ctr"/>
          <a:lstStyle>
            <a:lvl1pPr>
              <a:spcBef>
                <a:spcPct val="20000"/>
              </a:spcBef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defRPr sz="2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defRPr sz="2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endParaRPr lang="ru-RU" altLang="ru-RU"/>
          </a:p>
        </p:txBody>
      </p:sp>
      <p:cxnSp>
        <p:nvCxnSpPr>
          <p:cNvPr id="51" name="Прямая со стрелкой 50"/>
          <p:cNvCxnSpPr/>
          <p:nvPr/>
        </p:nvCxnSpPr>
        <p:spPr>
          <a:xfrm flipH="1">
            <a:off x="1546504" y="2123829"/>
            <a:ext cx="2998746" cy="513083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>
            <a:off x="4555307" y="2123829"/>
            <a:ext cx="1638" cy="513083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>
            <a:off x="4572000" y="2123829"/>
            <a:ext cx="2988332" cy="513083"/>
          </a:xfrm>
          <a:prstGeom prst="straightConnector1">
            <a:avLst/>
          </a:prstGeom>
          <a:ln w="127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4270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Группа 10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2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-612404" y="908720"/>
            <a:ext cx="10440988" cy="560387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100" b="1" dirty="0">
                <a:solidFill>
                  <a:srgbClr val="336600"/>
                </a:solidFill>
                <a:latin typeface="Verdana" pitchFamily="34" charset="0"/>
                <a:ea typeface="+mn-ea"/>
                <a:cs typeface="+mn-cs"/>
              </a:rPr>
              <a:t>Титановый коагулянт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275307" y="1560513"/>
            <a:ext cx="8689181" cy="4460775"/>
            <a:chOff x="311038" y="1560513"/>
            <a:chExt cx="10236200" cy="5135562"/>
          </a:xfrm>
        </p:grpSpPr>
        <p:sp>
          <p:nvSpPr>
            <p:cNvPr id="7" name="Rectangle 3"/>
            <p:cNvSpPr txBox="1">
              <a:spLocks noChangeArrowheads="1"/>
            </p:cNvSpPr>
            <p:nvPr/>
          </p:nvSpPr>
          <p:spPr>
            <a:xfrm>
              <a:off x="311038" y="1560513"/>
              <a:ext cx="10236200" cy="5135562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Wingdings" panose="05000000000000000000" pitchFamily="2" charset="2"/>
                <a:buChar char="Ø"/>
              </a:pPr>
              <a:r>
                <a:rPr lang="ru-RU" altLang="ru-RU" sz="1600" b="1" dirty="0">
                  <a:solidFill>
                    <a:srgbClr val="AB1D3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Титановый коагулянт</a:t>
              </a:r>
              <a:r>
                <a:rPr lang="ru-RU" altLang="ru-RU" sz="1600" b="1" dirty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– полимерная неорганическая композиция на основе хлорсодержащих соединений титана и алюминия, используется в качестве реагента комплексного действия для обработки природных, промышленных и коллоидных сточных вод, обладающий коагулирующими и дезинфицирующими свойствами, имеющий широкий диапазон применения</a:t>
              </a:r>
              <a:r>
                <a:rPr lang="ru-RU" altLang="ru-RU" sz="16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  <a:p>
              <a:pPr marL="0" indent="0">
                <a:buNone/>
              </a:pPr>
              <a:endParaRPr lang="ru-RU" altLang="ru-RU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buFont typeface="Wingdings" panose="05000000000000000000" pitchFamily="2" charset="2"/>
                <a:buChar char="Ø"/>
              </a:pPr>
              <a:r>
                <a:rPr lang="ru-RU" altLang="ru-RU" sz="1600" b="1" dirty="0" smtClean="0">
                  <a:solidFill>
                    <a:srgbClr val="00206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Формы выпуска</a:t>
              </a:r>
            </a:p>
            <a:p>
              <a:pPr marL="0" indent="0">
                <a:buNone/>
              </a:pPr>
              <a:r>
                <a:rPr lang="ru-RU" altLang="ru-RU" sz="1600" dirty="0" smtClean="0">
                  <a:solidFill>
                    <a:srgbClr val="AB1D36"/>
                  </a:solidFill>
                </a:rPr>
                <a:t>                    </a:t>
              </a:r>
              <a:r>
                <a:rPr lang="ru-RU" altLang="ru-RU" sz="1800" dirty="0" smtClean="0">
                  <a:solidFill>
                    <a:srgbClr val="AB1D36"/>
                  </a:solidFill>
                </a:rPr>
                <a:t>Паста                                </a:t>
              </a:r>
              <a:r>
                <a:rPr lang="en-US" altLang="ru-RU" sz="1800" dirty="0" smtClean="0">
                  <a:solidFill>
                    <a:srgbClr val="AB1D36"/>
                  </a:solidFill>
                </a:rPr>
                <a:t> </a:t>
              </a:r>
              <a:r>
                <a:rPr lang="ru-RU" altLang="ru-RU" sz="1800" dirty="0" smtClean="0">
                  <a:solidFill>
                    <a:srgbClr val="AB1D36"/>
                  </a:solidFill>
                </a:rPr>
                <a:t>        </a:t>
              </a:r>
              <a:r>
                <a:rPr lang="en-US" altLang="ru-RU" sz="1800" dirty="0" smtClean="0">
                  <a:solidFill>
                    <a:srgbClr val="AB1D36"/>
                  </a:solidFill>
                </a:rPr>
                <a:t>   </a:t>
              </a:r>
              <a:r>
                <a:rPr lang="ru-RU" altLang="ru-RU" sz="1800" dirty="0" smtClean="0">
                  <a:solidFill>
                    <a:srgbClr val="AB1D36"/>
                  </a:solidFill>
                </a:rPr>
                <a:t>Порошок                                   </a:t>
              </a:r>
              <a:r>
                <a:rPr lang="en-US" altLang="ru-RU" sz="1800" dirty="0" smtClean="0">
                  <a:solidFill>
                    <a:srgbClr val="AB1D36"/>
                  </a:solidFill>
                </a:rPr>
                <a:t>  </a:t>
              </a:r>
              <a:r>
                <a:rPr lang="ru-RU" altLang="ru-RU" sz="1800" dirty="0" smtClean="0">
                  <a:solidFill>
                    <a:srgbClr val="AB1D36"/>
                  </a:solidFill>
                </a:rPr>
                <a:t> Таблетки</a:t>
              </a:r>
            </a:p>
          </p:txBody>
        </p:sp>
        <p:pic>
          <p:nvPicPr>
            <p:cNvPr id="8" name="Picture 4" descr="IMG_097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7844" y="3794549"/>
              <a:ext cx="3248025" cy="2139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5" descr="Рисунок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1930" y="3794549"/>
              <a:ext cx="3289300" cy="2125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6" descr="Рисунок9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8881" y="3794549"/>
              <a:ext cx="2973387" cy="21034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74451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1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-523875" y="924396"/>
            <a:ext cx="10191750" cy="560388"/>
          </a:xfrm>
          <a:prstGeom prst="rect">
            <a:avLst/>
          </a:prstGeom>
          <a:noFill/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100" b="1" dirty="0">
                <a:solidFill>
                  <a:srgbClr val="336600"/>
                </a:solidFill>
                <a:latin typeface="Verdana" pitchFamily="34" charset="0"/>
                <a:ea typeface="+mn-ea"/>
                <a:cs typeface="+mn-cs"/>
              </a:rPr>
              <a:t>Комплексные испытания в соответствии с </a:t>
            </a:r>
            <a:r>
              <a:rPr lang="en-US" sz="2100" b="1" dirty="0">
                <a:solidFill>
                  <a:srgbClr val="336600"/>
                </a:solidFill>
                <a:latin typeface="Verdana" pitchFamily="34" charset="0"/>
                <a:ea typeface="+mn-ea"/>
                <a:cs typeface="+mn-cs"/>
              </a:rPr>
              <a:t>ISO </a:t>
            </a:r>
            <a:r>
              <a:rPr lang="ru-RU" sz="2100" b="1" dirty="0">
                <a:solidFill>
                  <a:srgbClr val="336600"/>
                </a:solidFill>
                <a:latin typeface="Verdana" pitchFamily="34" charset="0"/>
                <a:ea typeface="+mn-ea"/>
                <a:cs typeface="+mn-cs"/>
              </a:rPr>
              <a:t>и </a:t>
            </a:r>
            <a:r>
              <a:rPr lang="en-US" sz="2100" b="1" dirty="0">
                <a:solidFill>
                  <a:srgbClr val="336600"/>
                </a:solidFill>
                <a:latin typeface="Verdana" pitchFamily="34" charset="0"/>
                <a:ea typeface="+mn-ea"/>
                <a:cs typeface="+mn-cs"/>
              </a:rPr>
              <a:t>GMP</a:t>
            </a:r>
            <a:endParaRPr lang="ru-RU" altLang="ru-RU" sz="2100" b="1" dirty="0">
              <a:solidFill>
                <a:srgbClr val="336600"/>
              </a:solidFill>
              <a:latin typeface="Verdana" pitchFamily="34" charset="0"/>
              <a:ea typeface="+mn-ea"/>
              <a:cs typeface="+mn-cs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092717" y="4365731"/>
            <a:ext cx="6503619" cy="1943589"/>
            <a:chOff x="117475" y="3941763"/>
            <a:chExt cx="7837488" cy="2608262"/>
          </a:xfrm>
        </p:grpSpPr>
        <p:pic>
          <p:nvPicPr>
            <p:cNvPr id="14" name="Picture 5" descr="Figure 1 IMG_30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7475" y="3962400"/>
              <a:ext cx="3436938" cy="25257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6" descr="P1010971 mat removal 10l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51263" y="3941763"/>
              <a:ext cx="2001837" cy="2608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7" descr="P1010974 met removal 10l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53125" y="3941763"/>
              <a:ext cx="2001838" cy="2605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107504" y="1484784"/>
            <a:ext cx="8928992" cy="196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sz="1500" dirty="0">
                <a:solidFill>
                  <a:srgbClr val="AB1D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2009-2010 гг. проведены комплексные испытания титанового коагулянта </a:t>
            </a:r>
            <a:r>
              <a:rPr lang="ru-RU" sz="1500" dirty="0" smtClean="0">
                <a:solidFill>
                  <a:srgbClr val="AB1D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</a:t>
            </a:r>
            <a:r>
              <a:rPr lang="ru-RU" sz="1500" dirty="0">
                <a:solidFill>
                  <a:srgbClr val="AB1D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территории Евросоюза на базе Национального института химии Словении </a:t>
            </a:r>
            <a:r>
              <a:rPr lang="ru-RU" sz="1500" dirty="0" smtClean="0">
                <a:solidFill>
                  <a:srgbClr val="AB1D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1500" dirty="0">
                <a:solidFill>
                  <a:srgbClr val="AB1D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участием ведущей коммерческой организации в области водоочистки – </a:t>
            </a:r>
            <a:r>
              <a:rPr lang="en-US" sz="1500" dirty="0" smtClean="0">
                <a:solidFill>
                  <a:srgbClr val="AB1D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BK </a:t>
            </a:r>
            <a:r>
              <a:rPr lang="en-US" sz="1500" dirty="0" err="1">
                <a:solidFill>
                  <a:srgbClr val="AB1D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Guilini</a:t>
            </a:r>
            <a:r>
              <a:rPr lang="en-US" sz="1500" dirty="0">
                <a:solidFill>
                  <a:srgbClr val="AB1D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Water Solution (</a:t>
            </a:r>
            <a:r>
              <a:rPr lang="ru-RU" sz="1500" dirty="0">
                <a:solidFill>
                  <a:srgbClr val="AB1D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Германия).</a:t>
            </a:r>
          </a:p>
          <a:p>
            <a:pPr algn="ctr">
              <a:lnSpc>
                <a:spcPct val="90000"/>
              </a:lnSpc>
              <a:defRPr/>
            </a:pPr>
            <a:endParaRPr lang="ru-RU" sz="1500" dirty="0">
              <a:solidFill>
                <a:srgbClr val="AB1D3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1500" u="sng" dirty="0">
                <a:solidFill>
                  <a:srgbClr val="AB1D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Выводы исследования</a:t>
            </a:r>
            <a:r>
              <a:rPr lang="ru-RU" sz="1500" u="sng" dirty="0" smtClean="0">
                <a:solidFill>
                  <a:srgbClr val="AB1D3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>
              <a:lnSpc>
                <a:spcPct val="90000"/>
              </a:lnSpc>
              <a:defRPr/>
            </a:pPr>
            <a:r>
              <a:rPr lang="ru-RU" altLang="zh-CN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Титановый </a:t>
            </a:r>
            <a:r>
              <a:rPr lang="ru-RU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коагулянт обеспечивает одновременно более высокое качество очистки воды, </a:t>
            </a:r>
          </a:p>
          <a:p>
            <a:pPr algn="ctr">
              <a:lnSpc>
                <a:spcPct val="90000"/>
              </a:lnSpc>
              <a:defRPr/>
            </a:pPr>
            <a:r>
              <a:rPr lang="ru-RU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включая дезинфицирующие свойства, технологические преимущества </a:t>
            </a:r>
          </a:p>
          <a:p>
            <a:pPr algn="ctr">
              <a:lnSpc>
                <a:spcPct val="90000"/>
              </a:lnSpc>
              <a:defRPr/>
            </a:pPr>
            <a:r>
              <a:rPr lang="ru-RU" altLang="zh-CN" sz="1500" dirty="0">
                <a:latin typeface="Arial" panose="020B0604020202020204" pitchFamily="34" charset="0"/>
                <a:cs typeface="Arial" panose="020B0604020202020204" pitchFamily="34" charset="0"/>
              </a:rPr>
              <a:t>и снижение себестоимости водоочистки не менее, чем на 30-40</a:t>
            </a:r>
            <a:r>
              <a:rPr lang="ru-RU" altLang="zh-CN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%</a:t>
            </a:r>
            <a:r>
              <a:rPr lang="ru-RU" altLang="zh-CN" sz="15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zh-CN" sz="1500" dirty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1500" dirty="0">
                <a:latin typeface="Arial" panose="020B0604020202020204" pitchFamily="34" charset="0"/>
                <a:cs typeface="Arial" panose="020B0604020202020204" pitchFamily="34" charset="0"/>
              </a:rPr>
              <a:t>в сравнении с коагулянтами на основе алюминия и железа ведущих мировых </a:t>
            </a:r>
            <a:r>
              <a:rPr lang="ru-RU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производителей.</a:t>
            </a: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179512" y="3508266"/>
            <a:ext cx="8784976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500" b="0" dirty="0">
                <a:latin typeface="Arial" panose="020B0604020202020204" pitchFamily="34" charset="0"/>
                <a:cs typeface="Arial" panose="020B0604020202020204" pitchFamily="34" charset="0"/>
              </a:rPr>
              <a:t>Исследования проводились </a:t>
            </a:r>
            <a:r>
              <a:rPr lang="ru-RU" sz="1500" b="0" dirty="0" smtClean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500" b="0" dirty="0">
                <a:latin typeface="Arial" panose="020B0604020202020204" pitchFamily="34" charset="0"/>
                <a:cs typeface="Arial" panose="020B0604020202020204" pitchFamily="34" charset="0"/>
              </a:rPr>
              <a:t>соответствии </a:t>
            </a:r>
            <a:r>
              <a:rPr lang="ru-RU" sz="1500" b="0" dirty="0" smtClean="0"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1500" b="0" dirty="0">
                <a:latin typeface="Arial" panose="020B0604020202020204" pitchFamily="34" charset="0"/>
                <a:cs typeface="Arial" panose="020B0604020202020204" pitchFamily="34" charset="0"/>
              </a:rPr>
              <a:t>европейскими </a:t>
            </a:r>
            <a:r>
              <a:rPr lang="ru-RU" sz="1500" b="0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500" b="0" dirty="0">
                <a:latin typeface="Arial" panose="020B0604020202020204" pitchFamily="34" charset="0"/>
                <a:cs typeface="Arial" panose="020B0604020202020204" pitchFamily="34" charset="0"/>
              </a:rPr>
              <a:t>международными стандартами (</a:t>
            </a:r>
            <a:r>
              <a:rPr lang="en-US" sz="1500" b="0" dirty="0">
                <a:latin typeface="Arial" panose="020B0604020202020204" pitchFamily="34" charset="0"/>
                <a:cs typeface="Arial" panose="020B0604020202020204" pitchFamily="34" charset="0"/>
              </a:rPr>
              <a:t>ISO)</a:t>
            </a:r>
            <a:r>
              <a:rPr lang="ru-RU" sz="1500" b="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500" b="0" dirty="0" smtClean="0">
                <a:latin typeface="Arial" panose="020B0604020202020204" pitchFamily="34" charset="0"/>
                <a:cs typeface="Arial" panose="020B0604020202020204" pitchFamily="34" charset="0"/>
              </a:rPr>
              <a:t>а </a:t>
            </a:r>
            <a:r>
              <a:rPr lang="ru-RU" sz="1500" b="0" dirty="0">
                <a:latin typeface="Arial" panose="020B0604020202020204" pitchFamily="34" charset="0"/>
                <a:cs typeface="Arial" panose="020B0604020202020204" pitchFamily="34" charset="0"/>
              </a:rPr>
              <a:t>также в соответствии </a:t>
            </a:r>
            <a:r>
              <a:rPr lang="ru-RU" sz="1500" b="0" dirty="0" smtClean="0"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sz="1500" b="0" dirty="0">
                <a:latin typeface="Arial" panose="020B0604020202020204" pitchFamily="34" charset="0"/>
                <a:cs typeface="Arial" panose="020B0604020202020204" pitchFamily="34" charset="0"/>
              </a:rPr>
              <a:t>лучшей лабораторной практикой </a:t>
            </a:r>
            <a:r>
              <a:rPr lang="ru-RU" sz="1500" b="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500" b="0" dirty="0">
                <a:latin typeface="Arial" panose="020B0604020202020204" pitchFamily="34" charset="0"/>
                <a:cs typeface="Arial" panose="020B0604020202020204" pitchFamily="34" charset="0"/>
              </a:rPr>
              <a:t>Good laboratory Practice)</a:t>
            </a:r>
            <a:r>
              <a:rPr lang="ru-RU" sz="1500" b="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500" b="0" dirty="0" smtClean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500" b="0" dirty="0">
                <a:latin typeface="Arial" panose="020B0604020202020204" pitchFamily="34" charset="0"/>
                <a:cs typeface="Arial" panose="020B0604020202020204" pitchFamily="34" charset="0"/>
              </a:rPr>
              <a:t>лучшей практикой управления</a:t>
            </a:r>
            <a:r>
              <a:rPr lang="en-US" sz="1500" b="0" dirty="0">
                <a:latin typeface="Arial" panose="020B0604020202020204" pitchFamily="34" charset="0"/>
                <a:cs typeface="Arial" panose="020B0604020202020204" pitchFamily="34" charset="0"/>
              </a:rPr>
              <a:t> (</a:t>
            </a:r>
            <a:r>
              <a:rPr lang="en-US" sz="1500" b="0" dirty="0" smtClean="0">
                <a:latin typeface="Arial" panose="020B0604020202020204" pitchFamily="34" charset="0"/>
                <a:cs typeface="Arial" panose="020B0604020202020204" pitchFamily="34" charset="0"/>
              </a:rPr>
              <a:t>GMP)</a:t>
            </a:r>
            <a:r>
              <a:rPr lang="ru-RU" sz="1500" b="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5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611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3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41"/>
          <p:cNvSpPr txBox="1">
            <a:spLocks noChangeArrowheads="1"/>
          </p:cNvSpPr>
          <p:nvPr/>
        </p:nvSpPr>
        <p:spPr>
          <a:xfrm>
            <a:off x="35496" y="836712"/>
            <a:ext cx="9108504" cy="5603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altLang="ru-RU" sz="2100" b="1" dirty="0">
                <a:solidFill>
                  <a:srgbClr val="336600"/>
                </a:solidFill>
                <a:latin typeface="Verdana" pitchFamily="34" charset="0"/>
                <a:ea typeface="+mn-ea"/>
                <a:cs typeface="+mn-cs"/>
              </a:rPr>
              <a:t>Качество водоочистки и технологические преимущества</a:t>
            </a:r>
          </a:p>
        </p:txBody>
      </p:sp>
      <p:pic>
        <p:nvPicPr>
          <p:cNvPr id="8" name="Picture 4" descr="IMG_02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518" y="1556792"/>
            <a:ext cx="4750344" cy="29791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-93663" y="4581128"/>
            <a:ext cx="9274175" cy="642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8166" tIns="44083" rIns="88166" bIns="44083">
            <a:spAutoFit/>
          </a:bodyPr>
          <a:lstStyle>
            <a:lvl1pPr algn="l" defTabSz="881063" eaLnBrk="0" hangingPunct="0">
              <a:spcBef>
                <a:spcPct val="20000"/>
              </a:spcBef>
              <a:defRPr b="1">
                <a:solidFill>
                  <a:schemeClr val="tx1"/>
                </a:solidFill>
                <a:latin typeface="Arial" charset="0"/>
              </a:defRPr>
            </a:lvl1pPr>
            <a:lvl2pPr marL="742950" indent="-285750" algn="l" defTabSz="881063" eaLnBrk="0" hangingPunct="0">
              <a:spcBef>
                <a:spcPct val="2000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defTabSz="881063" eaLnBrk="0" hangingPunct="0">
              <a:spcBef>
                <a:spcPct val="20000"/>
              </a:spcBef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defTabSz="881063"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defTabSz="881063" eaLnBrk="0" hangingPunct="0">
              <a:spcBef>
                <a:spcPct val="2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881063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881063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881063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881063" eaLnBrk="0" fontAlgn="base" hangingPunct="0">
              <a:spcBef>
                <a:spcPct val="2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ru-RU" altLang="ru-RU" sz="1600" dirty="0"/>
              <a:t>Объем осадка после очистки воды.</a:t>
            </a:r>
          </a:p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ru-RU" altLang="ru-RU" sz="1400" b="0" dirty="0"/>
              <a:t>Слева направо</a:t>
            </a:r>
            <a:endParaRPr lang="ru-RU" altLang="ru-RU" sz="1400" b="0" dirty="0">
              <a:solidFill>
                <a:srgbClr val="FF3300"/>
              </a:solidFill>
            </a:endParaRPr>
          </a:p>
        </p:txBody>
      </p:sp>
      <p:graphicFrame>
        <p:nvGraphicFramePr>
          <p:cNvPr id="12" name="Group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4348926"/>
              </p:ext>
            </p:extLst>
          </p:nvPr>
        </p:nvGraphicFramePr>
        <p:xfrm>
          <a:off x="971500" y="5229200"/>
          <a:ext cx="7200900" cy="858838"/>
        </p:xfrm>
        <a:graphic>
          <a:graphicData uri="http://schemas.openxmlformats.org/drawingml/2006/table">
            <a:tbl>
              <a:tblPr/>
              <a:tblGrid>
                <a:gridCol w="1801813"/>
                <a:gridCol w="1800225"/>
                <a:gridCol w="1798637"/>
                <a:gridCol w="1800225"/>
              </a:tblGrid>
              <a:tr h="858838">
                <a:tc>
                  <a:txBody>
                    <a:bodyPr/>
                    <a:lstStyle/>
                    <a:p>
                      <a:pPr marL="0" marR="0" lvl="0" indent="0" algn="ctr" defTabSz="881063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титановый коагулянт</a:t>
                      </a:r>
                    </a:p>
                    <a:p>
                      <a:pPr marL="0" marR="0" lvl="0" indent="0" algn="ctr" defTabSz="881063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наименьший объем осадка – уменьшение затрат на утилизацию</a:t>
                      </a: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8000" marR="18000" marT="17987" marB="17987" horzOverflow="overflow">
                    <a:lnL cap="flat"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81063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сульфат алюминия</a:t>
                      </a:r>
                    </a:p>
                    <a:p>
                      <a:pPr marL="0" marR="0" lvl="0" indent="0" algn="ctr" defTabSz="881063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средний объем осадка</a:t>
                      </a:r>
                    </a:p>
                  </a:txBody>
                  <a:tcPr marL="18000" marR="18000" marT="17987" marB="17987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81063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хлорид алюминия</a:t>
                      </a:r>
                    </a:p>
                    <a:p>
                      <a:pPr marL="0" marR="0" lvl="0" indent="0" algn="ctr" defTabSz="881063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 всему объему распределены неосажденные хлопья</a:t>
                      </a:r>
                    </a:p>
                  </a:txBody>
                  <a:tcPr marL="18000" marR="18000" marT="17987" marB="17987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81063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сульфат железа</a:t>
                      </a:r>
                    </a:p>
                    <a:p>
                      <a:pPr marL="0" marR="0" lvl="0" indent="0" algn="ctr" defTabSz="881063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200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часть хлопьев всплывает на поверхность               вместо осаждения</a:t>
                      </a:r>
                    </a:p>
                  </a:txBody>
                  <a:tcPr marL="18000" marR="18000" marT="17987" marB="17987" horzOverflow="overflow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160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Группа 8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0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6" t="2174" r="1047"/>
            <a:stretch/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2335" b="-1"/>
            <a:stretch/>
          </p:blipFill>
          <p:spPr bwMode="auto">
            <a:xfrm>
              <a:off x="0" y="6332220"/>
              <a:ext cx="9144000" cy="5257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6" descr="C:\Users\tda001\Desktop\КOREA (29.04)\Презентации проектов 16X9\ШАБЛОН\шаблон_стр6-01.png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084" b="14861"/>
            <a:stretch/>
          </p:blipFill>
          <p:spPr bwMode="auto">
            <a:xfrm>
              <a:off x="0" y="5505450"/>
              <a:ext cx="9144000" cy="895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0" y="836712"/>
            <a:ext cx="9144000" cy="43204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100" b="1" dirty="0">
                <a:solidFill>
                  <a:srgbClr val="336600"/>
                </a:solidFill>
                <a:latin typeface="Verdana" pitchFamily="34" charset="0"/>
                <a:ea typeface="+mn-ea"/>
                <a:cs typeface="+mn-cs"/>
              </a:rPr>
              <a:t>Научные исследования титанового коагулянта</a:t>
            </a:r>
          </a:p>
        </p:txBody>
      </p:sp>
      <p:graphicFrame>
        <p:nvGraphicFramePr>
          <p:cNvPr id="7" name="Group 28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8514954"/>
              </p:ext>
            </p:extLst>
          </p:nvPr>
        </p:nvGraphicFramePr>
        <p:xfrm>
          <a:off x="72008" y="1379989"/>
          <a:ext cx="9036496" cy="4857323"/>
        </p:xfrm>
        <a:graphic>
          <a:graphicData uri="http://schemas.openxmlformats.org/drawingml/2006/table">
            <a:tbl>
              <a:tblPr/>
              <a:tblGrid>
                <a:gridCol w="286203"/>
                <a:gridCol w="1261461"/>
                <a:gridCol w="1584176"/>
                <a:gridCol w="2232248"/>
                <a:gridCol w="561784"/>
                <a:gridCol w="3110624"/>
              </a:tblGrid>
              <a:tr h="41913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№</a:t>
                      </a:r>
                    </a:p>
                  </a:txBody>
                  <a:tcPr marL="18000" marR="18000" marT="36002" marB="36002" anchor="ctr" horzOverflow="overflow">
                    <a:lnL w="12700" cap="flat" cmpd="sng" algn="ctr">
                      <a:solidFill>
                        <a:srgbClr val="AB1D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1D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1D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Вид</a:t>
                      </a:r>
                    </a:p>
                  </a:txBody>
                  <a:tcPr marL="90000" marR="90000" marT="46802" marB="4680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1D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1D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Наименование</a:t>
                      </a:r>
                    </a:p>
                  </a:txBody>
                  <a:tcPr marL="90000" marR="90000" marT="46802" marB="4680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1D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1D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Кем выполнено</a:t>
                      </a:r>
                    </a:p>
                  </a:txBody>
                  <a:tcPr marL="90000" marR="90000" marT="46802" marB="4680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1D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B1D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Дата</a:t>
                      </a:r>
                    </a:p>
                  </a:txBody>
                  <a:tcPr marL="90000" marR="90000" marT="46802" marB="4680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1D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Содержание</a:t>
                      </a:r>
                    </a:p>
                  </a:txBody>
                  <a:tcPr marL="90000" marR="90000" marT="46802" marB="4680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</a:tr>
              <a:tr h="100674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8000" marR="18000" marT="36002" marB="360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1D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Научно-исследовательский отчет</a:t>
                      </a:r>
                    </a:p>
                  </a:txBody>
                  <a:tcPr marL="36000" marR="18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1D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Лабораторная оценка элиминации кишечных вирусов из воды с помощью титанового коагулянта</a:t>
                      </a:r>
                    </a:p>
                  </a:txBody>
                  <a:tcPr marL="72000" marR="72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1D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ФГУН Санкт-Петербургский НИИ эпидемиологии и микробиологии им. Пастера Федеральной службы по надзору в сфере защиты прав потребителей и благополучия человека </a:t>
                      </a:r>
                    </a:p>
                  </a:txBody>
                  <a:tcPr marL="72000" marR="72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B1D3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2006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72000" marR="72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Полная элиминация и подавление инфекционной активности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ротавирусов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элиминация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высококонтаминированных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вирусов (гепатит А и гепатит В). рекомендации применения титанового коагулянта для высококачественной очистки питьевой воды и для очистки сточных вод. </a:t>
                      </a:r>
                    </a:p>
                  </a:txBody>
                  <a:tcPr marL="72000" marR="72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88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8000" marR="18000" marT="36002" marB="360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Научно-исследователь-ский отчет</a:t>
                      </a:r>
                    </a:p>
                  </a:txBody>
                  <a:tcPr marL="36000" marR="18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Лабораторная оценка использования  титанового коагулянта в качестве дезинфицирующего средства</a:t>
                      </a:r>
                    </a:p>
                  </a:txBody>
                  <a:tcPr marL="72000" marR="72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ФГУН Санкт-Петербургский НИИ эпидемиологии и микробиологии им. Пастера Федеральной службы по надзору в сфере защиты прав потребителей и благополучия человека </a:t>
                      </a:r>
                    </a:p>
                  </a:txBody>
                  <a:tcPr marL="72000" marR="72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2007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72000" marR="72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Высокая биоцидная (бактерицидная и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вирулицидная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) активность, элиминация вирусов, дезинфицирующие свойства титанового коагулянта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.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72000" marR="72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1702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8000" marR="18000" marT="36002" marB="360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Научно-исследователь-ский отчет</a:t>
                      </a:r>
                    </a:p>
                  </a:txBody>
                  <a:tcPr marL="36000" marR="18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Оценка эффективности и безопасности титанового коагулянта, предназначенного для очистки и обеззараживания воды</a:t>
                      </a:r>
                    </a:p>
                  </a:txBody>
                  <a:tcPr marL="72000" marR="72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Государственное учреждение НИИ экологии человека и гигиены окружающей среды им.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А.Н.Сысина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Российской академии медицинских наук </a:t>
                      </a:r>
                    </a:p>
                  </a:txBody>
                  <a:tcPr marL="72000" marR="72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2009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2000" marR="72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Применение титанового коагулянта позволяет снизить дозу хлора при вторичном хлорировании, более высокая эффективность титанового коагулянта, безопасность применения, степень снижения микроорганизмов соответствует европейским требованиям, бактериостатический эффект.</a:t>
                      </a:r>
                    </a:p>
                  </a:txBody>
                  <a:tcPr marL="72000" marR="72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955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4.</a:t>
                      </a:r>
                      <a:endParaRPr kumimoji="0" lang="ru-RU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18000" marR="18000" marT="36002" marB="360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Отчет по исследованию и оценке</a:t>
                      </a:r>
                    </a:p>
                  </a:txBody>
                  <a:tcPr marL="36000" marR="18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Эффективность, безопасность и конкурентоспособ-ность титанового коагулянта</a:t>
                      </a:r>
                    </a:p>
                  </a:txBody>
                  <a:tcPr marL="72000" marR="72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Национальный институт химии, Словения</a:t>
                      </a:r>
                    </a:p>
                  </a:txBody>
                  <a:tcPr marL="72000" marR="72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2009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72000" marR="72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Титановый коагулянт является очень эффективным средством для очистки питьевой воды, с возможностью превосходить конкурирующие продукты, такие как сульфат алюминия, 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оксихлорид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алюминия, а также сульфат железа и коагулянты на основе хлорида железа, как в отношении экономических показателей (прямые и косвенные химические и операционные затраты), так и по качеству очищенной воды.</a:t>
                      </a:r>
                    </a:p>
                  </a:txBody>
                  <a:tcPr marL="72000" marR="72000" marT="46802" marB="46802" anchor="ctr" horzOverflow="overflow">
                    <a:lnL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70C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632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891</TotalTime>
  <Words>1252</Words>
  <Application>Microsoft Office PowerPoint</Application>
  <PresentationFormat>Экран (4:3)</PresentationFormat>
  <Paragraphs>179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Панев</dc:creator>
  <cp:lastModifiedBy>Фролов Иван Вячеславович</cp:lastModifiedBy>
  <cp:revision>72</cp:revision>
  <dcterms:created xsi:type="dcterms:W3CDTF">2015-04-06T17:19:26Z</dcterms:created>
  <dcterms:modified xsi:type="dcterms:W3CDTF">2016-04-04T14:23:57Z</dcterms:modified>
</cp:coreProperties>
</file>