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sldIdLst>
    <p:sldId id="282" r:id="rId2"/>
    <p:sldId id="321" r:id="rId3"/>
    <p:sldId id="323" r:id="rId4"/>
    <p:sldId id="327" r:id="rId5"/>
    <p:sldId id="329" r:id="rId6"/>
    <p:sldId id="333" r:id="rId7"/>
    <p:sldId id="287" r:id="rId8"/>
    <p:sldId id="330" r:id="rId9"/>
    <p:sldId id="331" r:id="rId10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336600"/>
    <a:srgbClr val="6699FF"/>
    <a:srgbClr val="00CC00"/>
    <a:srgbClr val="660066"/>
    <a:srgbClr val="FF99FF"/>
    <a:srgbClr val="800080"/>
    <a:srgbClr val="000066"/>
    <a:srgbClr val="FFE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15" autoAdjust="0"/>
    <p:restoredTop sz="99771" autoAdjust="0"/>
  </p:normalViewPr>
  <p:slideViewPr>
    <p:cSldViewPr>
      <p:cViewPr>
        <p:scale>
          <a:sx n="120" d="100"/>
          <a:sy n="120" d="100"/>
        </p:scale>
        <p:origin x="-13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77DC6435-5170-484B-AC2A-708E022D9877}" type="datetimeFigureOut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5D914403-DE8E-456A-8A5C-B8F2F16A8C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65545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F719A-A666-44B0-88FA-EAE46D9A00E2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19A658-EB81-492A-B034-4FFA0DAEE3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9533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CBC44-F0BB-4641-BBA9-571D5C925D32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6B5DC7-12B8-4986-8E7E-24639768EE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9400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E7839F-D1B7-473A-B8BD-44B77928F623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48FEEE-1262-4AEC-B6FB-36697E699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3848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91FF2-A79E-4791-8D7F-EE59EFEA3BCF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D61F92-5A31-456E-8A84-A92EE274CF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31680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0CE13A-3357-4847-83A3-83341009E8FB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F488EC-54D5-49FB-913C-623BE5504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389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FB58E-B879-45FD-9868-45A16FA41744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5CECE1-76F6-4F3B-BEDD-AC49A8D05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4795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9CF1B0-14CA-47EF-AB73-28F2E0A1365E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CBF35A-F522-459F-89F5-CFBAB3850C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48519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F019C6-20E5-40F2-84F0-2B29AF1D36B9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8296CF-B350-48E3-B406-B157274D7F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849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399CBA-E022-4275-A39A-C95925EEB14A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C0F942-D37A-47B7-B132-2A01F69E53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905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DF0CAD-1E9E-473E-BDEF-2D167A812FEA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10900B-50B1-4521-8BC6-90050EBB2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79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1C7E48-5900-4DD7-A114-5F0F1E61B472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549ACD-982A-40A9-BB4F-04B6EBCADC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7699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latin typeface="Arial" charset="0"/>
              </a:defRPr>
            </a:lvl1pPr>
          </a:lstStyle>
          <a:p>
            <a:pPr>
              <a:defRPr/>
            </a:pPr>
            <a:fld id="{335223E7-23C8-4B27-B182-39BF46DECFE3}" type="datetime1">
              <a:rPr lang="ru-RU"/>
              <a:pPr>
                <a:defRPr/>
              </a:pPr>
              <a:t>04.04.2016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latin typeface="Arial" charset="0"/>
              </a:defRPr>
            </a:lvl1pPr>
          </a:lstStyle>
          <a:p>
            <a:pPr>
              <a:defRPr/>
            </a:pPr>
            <a:fld id="{F4D4EED8-B0ED-49F7-BD4D-7CF2352DE5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C:\Users\tda001\Desktop\КOREA (29.04)\Презентации проектов 16X9\ШАБЛОН\шаблон_титул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304800" y="4267200"/>
            <a:ext cx="83883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336600"/>
                </a:solidFill>
                <a:latin typeface="Verdana" pitchFamily="34" charset="0"/>
              </a:rPr>
              <a:t>Инвестиционные проекты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>
                <a:solidFill>
                  <a:srgbClr val="336600"/>
                </a:solidFill>
                <a:latin typeface="Verdana" pitchFamily="34" charset="0"/>
              </a:rPr>
              <a:t>Республики Коми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C:\Users\tda001\Desktop\КOREA (29.04)\Презентации проектов 16X9\ШАБЛОН\шаблон_стр6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" t="2174" r="104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66700" y="1524000"/>
            <a:ext cx="8610600" cy="182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«Добыча и переработка природного газа и конденсата на </a:t>
            </a:r>
            <a:r>
              <a:rPr lang="ru-RU" sz="400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Интинско-Кожимской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группе месторождений»</a:t>
            </a:r>
            <a:endParaRPr lang="ru-RU" sz="4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 descr="http://www.tpgc.ru/img/logo24ru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599" y="3884023"/>
            <a:ext cx="2743200" cy="1870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3883616"/>
            <a:ext cx="1981199" cy="1870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609600" y="914400"/>
            <a:ext cx="79248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Добыча и переработка газа в Интинском районе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840390" y="1851881"/>
            <a:ext cx="6303610" cy="4480337"/>
            <a:chOff x="2840390" y="1851881"/>
            <a:chExt cx="6303610" cy="4480337"/>
          </a:xfrm>
        </p:grpSpPr>
        <p:pic>
          <p:nvPicPr>
            <p:cNvPr id="19" name="Picture 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40390" y="1851881"/>
              <a:ext cx="6303610" cy="448033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Прямоугольник 19"/>
            <p:cNvSpPr/>
            <p:nvPr/>
          </p:nvSpPr>
          <p:spPr>
            <a:xfrm>
              <a:off x="3048000" y="5867400"/>
              <a:ext cx="1905000" cy="2314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000" b="1" i="1" dirty="0" smtClean="0">
                  <a:solidFill>
                    <a:srgbClr val="FF0000"/>
                  </a:solidFill>
                </a:rPr>
                <a:t>СМГ «</a:t>
              </a:r>
              <a:r>
                <a:rPr lang="ru-RU" sz="1000" b="1" i="1" dirty="0" err="1" smtClean="0">
                  <a:solidFill>
                    <a:srgbClr val="FF0000"/>
                  </a:solidFill>
                </a:rPr>
                <a:t>Бованенково</a:t>
              </a:r>
              <a:r>
                <a:rPr lang="ru-RU" sz="1000" b="1" i="1" dirty="0" smtClean="0">
                  <a:solidFill>
                    <a:srgbClr val="FF0000"/>
                  </a:solidFill>
                </a:rPr>
                <a:t>-Ухта»</a:t>
              </a:r>
              <a:endParaRPr lang="ru-RU" sz="1000" b="1" i="1" dirty="0">
                <a:solidFill>
                  <a:srgbClr val="FF0000"/>
                </a:solidFill>
              </a:endParaRPr>
            </a:p>
          </p:txBody>
        </p:sp>
        <p:cxnSp>
          <p:nvCxnSpPr>
            <p:cNvPr id="21" name="Прямая со стрелкой 20"/>
            <p:cNvCxnSpPr/>
            <p:nvPr/>
          </p:nvCxnSpPr>
          <p:spPr>
            <a:xfrm flipV="1">
              <a:off x="4467116" y="5389261"/>
              <a:ext cx="0" cy="448204"/>
            </a:xfrm>
            <a:prstGeom prst="straightConnector1">
              <a:avLst/>
            </a:prstGeom>
            <a:ln w="444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 стрелкой 21"/>
            <p:cNvCxnSpPr/>
            <p:nvPr/>
          </p:nvCxnSpPr>
          <p:spPr>
            <a:xfrm flipH="1" flipV="1">
              <a:off x="5119670" y="4648200"/>
              <a:ext cx="400050" cy="1258965"/>
            </a:xfrm>
            <a:prstGeom prst="straightConnector1">
              <a:avLst/>
            </a:prstGeom>
            <a:ln w="44450">
              <a:solidFill>
                <a:srgbClr val="7030A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Прямоугольник 22"/>
            <p:cNvSpPr/>
            <p:nvPr/>
          </p:nvSpPr>
          <p:spPr>
            <a:xfrm>
              <a:off x="4953000" y="5867400"/>
              <a:ext cx="1600200" cy="2314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000" b="1" i="1" dirty="0" smtClean="0">
                  <a:solidFill>
                    <a:srgbClr val="002060"/>
                  </a:solidFill>
                </a:rPr>
                <a:t>Ж/Д станция «Инта»</a:t>
              </a:r>
              <a:endParaRPr lang="ru-RU" sz="1000" b="1" i="1" dirty="0">
                <a:solidFill>
                  <a:srgbClr val="002060"/>
                </a:solidFill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152400" y="2902803"/>
            <a:ext cx="457200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57802"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Международный аудит запасов показал, что извлекаемые запасы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газа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на </a:t>
            </a:r>
            <a:r>
              <a:rPr lang="ru-RU" sz="160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Интинско-Кожимской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группе месторождений</a:t>
            </a:r>
          </a:p>
          <a:p>
            <a:pPr algn="ctr" defTabSz="957802"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составляют 40-45 </a:t>
            </a:r>
            <a:r>
              <a:rPr lang="ru-RU" sz="16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млрд. 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м3</a:t>
            </a:r>
            <a:endParaRPr lang="ru-RU" sz="1600" dirty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</p:txBody>
      </p:sp>
      <p:sp>
        <p:nvSpPr>
          <p:cNvPr id="14" name="AutoShape 4"/>
          <p:cNvSpPr>
            <a:spLocks noChangeArrowheads="1"/>
          </p:cNvSpPr>
          <p:nvPr/>
        </p:nvSpPr>
        <p:spPr bwMode="auto">
          <a:xfrm>
            <a:off x="152400" y="1622745"/>
            <a:ext cx="4724400" cy="1196655"/>
          </a:xfrm>
          <a:prstGeom prst="flowChartAlternateProcess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5772" tIns="47886" rIns="95772" bIns="47886" anchor="ctr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defTabSz="957802"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8 лицензионных участков возле г. Инта</a:t>
            </a:r>
          </a:p>
          <a:p>
            <a:pPr algn="ctr" defTabSz="957802">
              <a:defRPr/>
            </a:pPr>
            <a:endParaRPr lang="ru-RU" sz="1600" dirty="0" smtClean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pPr algn="ctr" defTabSz="957802">
              <a:defRPr/>
            </a:pP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По территории участков проходит СМГ «</a:t>
            </a:r>
            <a:r>
              <a:rPr lang="ru-RU" sz="1600" dirty="0" err="1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Бованенково</a:t>
            </a:r>
            <a:r>
              <a:rPr lang="ru-RU" sz="1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-Ухта»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9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447800" y="914400"/>
            <a:ext cx="6248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Краткая характеристика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sp>
        <p:nvSpPr>
          <p:cNvPr id="9" name="Rectangle 3"/>
          <p:cNvSpPr>
            <a:spLocks noGrp="1" noChangeArrowheads="1"/>
          </p:cNvSpPr>
          <p:nvPr/>
        </p:nvSpPr>
        <p:spPr bwMode="auto">
          <a:xfrm>
            <a:off x="27782" y="1371600"/>
            <a:ext cx="9088437" cy="430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0321" tIns="50161" rIns="100321" bIns="50161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76191" indent="-376191" algn="ctr" defTabSz="1003176" eaLnBrk="1" hangingPunct="1">
              <a:lnSpc>
                <a:spcPct val="9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tx2"/>
                </a:solidFill>
              </a:rPr>
              <a:t>	</a:t>
            </a:r>
            <a:r>
              <a:rPr lang="ru-RU" sz="1600" b="1" i="1" dirty="0" smtClean="0">
                <a:solidFill>
                  <a:srgbClr val="120468"/>
                </a:solidFill>
              </a:rPr>
              <a:t>Проект предусматривает 2 фазы:</a:t>
            </a:r>
          </a:p>
          <a:p>
            <a:pPr marL="342900" lvl="1" indent="-342900" algn="just" eaLnBrk="1" hangingPunct="1">
              <a:spcBef>
                <a:spcPts val="1164"/>
              </a:spcBef>
              <a:buFont typeface="+mj-lt"/>
              <a:buAutoNum type="arabicPeriod"/>
              <a:defRPr/>
            </a:pPr>
            <a:r>
              <a:rPr lang="ru-RU" sz="1600" b="0" dirty="0" smtClean="0">
                <a:solidFill>
                  <a:srgbClr val="120468"/>
                </a:solidFill>
              </a:rPr>
              <a:t>Проектные работы, обустройство существующего фонда скважин и начало добычи углеводородов в объеме</a:t>
            </a:r>
            <a:r>
              <a:rPr lang="ru-RU" sz="1600" dirty="0" smtClean="0">
                <a:solidFill>
                  <a:srgbClr val="120468"/>
                </a:solidFill>
              </a:rPr>
              <a:t>: газ – 0,62 млрд. м3 в год, газовый конденсат – 89 тыс. тонн в год. </a:t>
            </a:r>
            <a:r>
              <a:rPr lang="ru-RU" sz="1600" b="0" dirty="0" smtClean="0">
                <a:solidFill>
                  <a:srgbClr val="120468"/>
                </a:solidFill>
              </a:rPr>
              <a:t>Экспорт газового конденсата железнодорожным транспортом.</a:t>
            </a:r>
          </a:p>
          <a:p>
            <a:pPr marL="342900" lvl="1" indent="-342900" algn="just" eaLnBrk="1" hangingPunct="1">
              <a:spcBef>
                <a:spcPts val="1164"/>
              </a:spcBef>
              <a:buFont typeface="+mj-lt"/>
              <a:buAutoNum type="arabicPeriod"/>
              <a:defRPr/>
            </a:pPr>
            <a:endParaRPr lang="ru-RU" sz="1600" dirty="0" smtClean="0">
              <a:solidFill>
                <a:srgbClr val="120468"/>
              </a:solidFill>
            </a:endParaRPr>
          </a:p>
          <a:p>
            <a:pPr marL="342900" lvl="1" indent="-342900" algn="just" eaLnBrk="1" hangingPunct="1">
              <a:buFont typeface="+mj-lt"/>
              <a:buAutoNum type="arabicPeriod"/>
              <a:defRPr/>
            </a:pPr>
            <a:r>
              <a:rPr lang="ru-RU" sz="1600" b="0" dirty="0" smtClean="0">
                <a:solidFill>
                  <a:srgbClr val="120468"/>
                </a:solidFill>
              </a:rPr>
              <a:t>Бурение новых эксплуатационных скважин, доведение добычи </a:t>
            </a:r>
            <a:r>
              <a:rPr lang="ru-RU" sz="1600" dirty="0" smtClean="0">
                <a:solidFill>
                  <a:srgbClr val="120468"/>
                </a:solidFill>
              </a:rPr>
              <a:t>до 0,87- 1 млрд. м3 в год </a:t>
            </a:r>
            <a:r>
              <a:rPr lang="ru-RU" sz="1600" b="0" dirty="0" smtClean="0">
                <a:solidFill>
                  <a:srgbClr val="120468"/>
                </a:solidFill>
              </a:rPr>
              <a:t>и строительство завода по переработке газа в метанол мощностью не менее </a:t>
            </a:r>
            <a:r>
              <a:rPr lang="ru-RU" sz="1600" dirty="0" smtClean="0">
                <a:solidFill>
                  <a:srgbClr val="120468"/>
                </a:solidFill>
              </a:rPr>
              <a:t>0,27 млн. тонн в год. </a:t>
            </a:r>
            <a:r>
              <a:rPr lang="ru-RU" sz="1600" b="0" dirty="0">
                <a:solidFill>
                  <a:srgbClr val="120468"/>
                </a:solidFill>
              </a:rPr>
              <a:t>Экспорт метанола железнодорожным </a:t>
            </a:r>
            <a:r>
              <a:rPr lang="ru-RU" sz="1600" b="0" dirty="0" smtClean="0">
                <a:solidFill>
                  <a:srgbClr val="120468"/>
                </a:solidFill>
              </a:rPr>
              <a:t>транспортом.</a:t>
            </a:r>
          </a:p>
          <a:p>
            <a:pPr marL="0" indent="0" algn="just" eaLnBrk="1" hangingPunct="1">
              <a:buNone/>
              <a:defRPr/>
            </a:pPr>
            <a:endParaRPr lang="ru-RU" sz="2000" i="1" dirty="0" smtClean="0">
              <a:solidFill>
                <a:srgbClr val="120468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307" y="3886201"/>
            <a:ext cx="1552575" cy="23241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23579" y="4063682"/>
            <a:ext cx="2800350" cy="2000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6626" y="4141788"/>
            <a:ext cx="29051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4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9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447800" y="914400"/>
            <a:ext cx="6248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Преимущества проекта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sp>
        <p:nvSpPr>
          <p:cNvPr id="8" name="Rectangle 3"/>
          <p:cNvSpPr>
            <a:spLocks noGrp="1" noChangeArrowheads="1"/>
          </p:cNvSpPr>
          <p:nvPr/>
        </p:nvSpPr>
        <p:spPr bwMode="auto">
          <a:xfrm>
            <a:off x="76200" y="1371600"/>
            <a:ext cx="8991600" cy="38090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Ожидаемый прирост запасов в 2016 году составляет более, чем в 2 раза;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В 2013 году получены технические условия на подключение к МГ «</a:t>
            </a:r>
            <a:r>
              <a:rPr lang="ru-RU" sz="1450" dirty="0" err="1" smtClean="0">
                <a:solidFill>
                  <a:srgbClr val="003366"/>
                </a:solidFill>
              </a:rPr>
              <a:t>Бованенково</a:t>
            </a:r>
            <a:r>
              <a:rPr lang="ru-RU" sz="1450" dirty="0" smtClean="0">
                <a:solidFill>
                  <a:srgbClr val="003366"/>
                </a:solidFill>
              </a:rPr>
              <a:t>-Ухта». В настоящее время идет проектирование узла подключения;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Отсутствие свободных мощностей по метанолу в России;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Прогноз роста спроса на метанол более чем в 2 раза к 2030 году;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Удобные железнодорожные транспортные коридоры к рынкам сбыта продукции;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>
                <a:solidFill>
                  <a:srgbClr val="003366"/>
                </a:solidFill>
              </a:rPr>
              <a:t>Опытная проектная команда проекта;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Наличие ресурсов и инфраструктуры для реализации проекта;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Высокая готовность проекта к реализации;</a:t>
            </a:r>
          </a:p>
          <a:p>
            <a:pPr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450" dirty="0" smtClean="0">
                <a:solidFill>
                  <a:srgbClr val="003366"/>
                </a:solidFill>
              </a:rPr>
              <a:t>Инвестиционная программа ООО «ТПГК» включена в Программу развития топливно-энергетических отраслей промышленности Республики Коми до 2020 года.</a:t>
            </a:r>
          </a:p>
        </p:txBody>
      </p:sp>
      <p:pic>
        <p:nvPicPr>
          <p:cNvPr id="1026" name="Picture 2" descr="http://tpgc.ru/imgdb/27449812861439557646924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26" y="5005944"/>
            <a:ext cx="1160453" cy="1546303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005943"/>
            <a:ext cx="2362202" cy="1538682"/>
          </a:xfrm>
          <a:prstGeom prst="rect">
            <a:avLst/>
          </a:prstGeom>
        </p:spPr>
      </p:pic>
      <p:pic>
        <p:nvPicPr>
          <p:cNvPr id="1028" name="Picture 4" descr="http://tpgc.ru/imgdb/34534145401422406721290m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61" r="6553"/>
          <a:stretch/>
        </p:blipFill>
        <p:spPr bwMode="auto">
          <a:xfrm>
            <a:off x="3501868" y="5008085"/>
            <a:ext cx="2077333" cy="154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tpgc.ru/imgdb/37095596921430221910713m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8036" y="5008085"/>
            <a:ext cx="2057203" cy="1542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rusnedra-inform.ru/wp-content/uploads/2015/02/timanopechora-800x51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19" r="23552"/>
          <a:stretch/>
        </p:blipFill>
        <p:spPr bwMode="auto">
          <a:xfrm>
            <a:off x="5565275" y="5008086"/>
            <a:ext cx="1524000" cy="1536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759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Группа 1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6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52400" y="914400"/>
            <a:ext cx="8839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Сроки реализации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590800" y="1814661"/>
            <a:ext cx="3966898" cy="1461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000"/>
              </a:spcBef>
              <a:buNone/>
            </a:pPr>
            <a:r>
              <a:rPr lang="ru-RU" altLang="ru-RU" sz="16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Начало проекта  </a:t>
            </a:r>
            <a:r>
              <a:rPr lang="ru-RU" altLang="ru-RU" sz="1600" b="0" dirty="0" smtClean="0">
                <a:solidFill>
                  <a:srgbClr val="003366"/>
                </a:solidFill>
                <a:latin typeface="+mn-lt"/>
              </a:rPr>
              <a:t>– январь 2011 года</a:t>
            </a:r>
            <a:endParaRPr lang="ru-RU" altLang="ru-RU" sz="1600" b="0" dirty="0">
              <a:solidFill>
                <a:srgbClr val="003366"/>
              </a:solidFill>
              <a:latin typeface="+mn-lt"/>
            </a:endParaRPr>
          </a:p>
          <a:p>
            <a:pPr algn="ctr" eaLnBrk="1" hangingPunct="1">
              <a:spcBef>
                <a:spcPts val="1000"/>
              </a:spcBef>
              <a:buNone/>
            </a:pPr>
            <a:r>
              <a:rPr lang="ru-RU" altLang="ru-RU" sz="16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Окончание проекта </a:t>
            </a:r>
            <a:r>
              <a:rPr lang="ru-RU" altLang="ru-RU" sz="1600" b="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</a:p>
          <a:p>
            <a:pPr algn="ctr" eaLnBrk="1" hangingPunct="1">
              <a:spcBef>
                <a:spcPts val="1000"/>
              </a:spcBef>
              <a:buNone/>
            </a:pPr>
            <a:r>
              <a:rPr lang="ru-RU" altLang="ru-RU" sz="1600" b="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2019 год (для первой фазы), </a:t>
            </a:r>
          </a:p>
          <a:p>
            <a:pPr algn="ctr" eaLnBrk="1" hangingPunct="1">
              <a:spcBef>
                <a:spcPts val="1000"/>
              </a:spcBef>
              <a:buNone/>
            </a:pPr>
            <a:r>
              <a:rPr lang="ru-RU" altLang="ru-RU" sz="1600" b="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2023 год (для второй фазы)</a:t>
            </a:r>
            <a:endParaRPr lang="ru-RU" altLang="ru-RU" sz="1600" b="0" dirty="0">
              <a:solidFill>
                <a:srgbClr val="003366"/>
              </a:solidFill>
              <a:latin typeface="+mn-lt"/>
            </a:endParaRPr>
          </a:p>
        </p:txBody>
      </p:sp>
      <p:pic>
        <p:nvPicPr>
          <p:cNvPr id="2060" name="Picture 12" descr="http://tpgc.ru/imgdb/35346271341423141853929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2" y="3043544"/>
            <a:ext cx="2625842" cy="1744746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tpgc.ru/imgdb/3938223201424878790939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95" y="1313320"/>
            <a:ext cx="2621680" cy="174778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tpgc.ru/imgdb/25832489701424879019336m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88" y="4776017"/>
            <a:ext cx="2624388" cy="1968292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tpgc.ru/imgdb/13143820041424881471735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7698" y="1329898"/>
            <a:ext cx="2522585" cy="168172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0" descr="http://tpgc.ru/imgdb/39746895431422406251593m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1" r="5967"/>
          <a:stretch/>
        </p:blipFill>
        <p:spPr bwMode="auto">
          <a:xfrm>
            <a:off x="6553200" y="4880372"/>
            <a:ext cx="2514455" cy="185986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8" name="Picture 20" descr="http://tpgc.ru/imgdb/15359981401428915214161m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9762" y="3013300"/>
            <a:ext cx="2518456" cy="188884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2" name="Picture 24" descr="http://komiinform.ru/content/image-news/130637/15191991291441635341567m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2688" y="3872192"/>
            <a:ext cx="3916175" cy="2868043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62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52400" y="914400"/>
            <a:ext cx="8839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Показатели эффективности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pic>
        <p:nvPicPr>
          <p:cNvPr id="2052" name="Picture 4" descr="http://how.qip.ru/resize/420/330/w/uploads/articles/e4921af304b3b236a20726012d85324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9" t="7599" r="12037" b="12772"/>
          <a:stretch/>
        </p:blipFill>
        <p:spPr bwMode="auto">
          <a:xfrm>
            <a:off x="2200891" y="1445229"/>
            <a:ext cx="6485909" cy="472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381000" y="1905000"/>
            <a:ext cx="7315200" cy="32060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Общий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объем инвестиций – </a:t>
            </a:r>
            <a:r>
              <a:rPr lang="ru-RU" altLang="ru-RU" sz="1800" dirty="0" smtClean="0">
                <a:latin typeface="+mn-lt"/>
              </a:rPr>
              <a:t>31 </a:t>
            </a:r>
            <a:r>
              <a:rPr lang="ru-RU" altLang="ru-RU" sz="1800" dirty="0">
                <a:latin typeface="+mn-lt"/>
              </a:rPr>
              <a:t>млрд. руб</a:t>
            </a:r>
            <a:r>
              <a:rPr lang="ru-RU" altLang="ru-RU" sz="1800" dirty="0" smtClean="0">
                <a:latin typeface="+mn-lt"/>
              </a:rPr>
              <a:t>., </a:t>
            </a:r>
          </a:p>
          <a:p>
            <a:pPr indent="266700" algn="just" eaLnBrk="1" hangingPunct="1">
              <a:spcBef>
                <a:spcPts val="1000"/>
              </a:spcBef>
              <a:buNone/>
            </a:pPr>
            <a:r>
              <a:rPr lang="ru-RU" altLang="ru-RU" sz="1800" dirty="0" smtClean="0">
                <a:latin typeface="+mn-lt"/>
              </a:rPr>
              <a:t>в </a:t>
            </a:r>
            <a:r>
              <a:rPr lang="ru-RU" altLang="ru-RU" sz="1800" dirty="0" err="1">
                <a:latin typeface="+mn-lt"/>
              </a:rPr>
              <a:t>т.ч</a:t>
            </a:r>
            <a:r>
              <a:rPr lang="ru-RU" altLang="ru-RU" sz="1800" dirty="0">
                <a:latin typeface="+mn-lt"/>
              </a:rPr>
              <a:t>. осуществлено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  <a:r>
              <a:rPr lang="ru-RU" altLang="ru-RU" sz="1800" dirty="0" smtClean="0">
                <a:latin typeface="+mn-lt"/>
              </a:rPr>
              <a:t>1,76 млрд. </a:t>
            </a:r>
            <a:r>
              <a:rPr lang="ru-RU" altLang="ru-RU" sz="1800" dirty="0">
                <a:latin typeface="+mn-lt"/>
              </a:rPr>
              <a:t>руб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.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Источники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инвестиций: </a:t>
            </a:r>
            <a:endParaRPr lang="ru-RU" altLang="ru-RU" sz="1800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marL="266700" algn="just" eaLnBrk="1" hangingPunct="1">
              <a:spcBef>
                <a:spcPts val="1000"/>
              </a:spcBef>
              <a:buNone/>
            </a:pPr>
            <a:r>
              <a:rPr lang="ru-RU" altLang="ru-RU" sz="1800" dirty="0" smtClean="0">
                <a:latin typeface="+mn-lt"/>
              </a:rPr>
              <a:t>собственные </a:t>
            </a:r>
            <a:r>
              <a:rPr lang="ru-RU" altLang="ru-RU" sz="1800" dirty="0">
                <a:latin typeface="+mn-lt"/>
              </a:rPr>
              <a:t>средства – </a:t>
            </a:r>
            <a:r>
              <a:rPr lang="ru-RU" altLang="ru-RU" sz="1800" dirty="0" smtClean="0">
                <a:latin typeface="+mn-lt"/>
              </a:rPr>
              <a:t>30%; </a:t>
            </a:r>
          </a:p>
          <a:p>
            <a:pPr marL="266700" algn="just" eaLnBrk="1" hangingPunct="1">
              <a:spcBef>
                <a:spcPts val="1000"/>
              </a:spcBef>
              <a:buNone/>
            </a:pPr>
            <a:r>
              <a:rPr lang="ru-RU" altLang="ru-RU" sz="1800" dirty="0" smtClean="0">
                <a:latin typeface="+mn-lt"/>
              </a:rPr>
              <a:t>привлеченные средства – 70%;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NPV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  <a:r>
              <a:rPr lang="ru-RU" altLang="ru-RU" sz="1800" dirty="0" smtClean="0">
                <a:latin typeface="+mn-lt"/>
              </a:rPr>
              <a:t>28,5 </a:t>
            </a:r>
            <a:r>
              <a:rPr lang="ru-RU" altLang="ru-RU" sz="1800" dirty="0">
                <a:latin typeface="+mn-lt"/>
              </a:rPr>
              <a:t>млрд. руб</a:t>
            </a:r>
            <a:r>
              <a:rPr lang="ru-RU" altLang="ru-RU" sz="1800" dirty="0" smtClean="0">
                <a:latin typeface="+mn-lt"/>
              </a:rPr>
              <a:t>.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;</a:t>
            </a:r>
            <a:r>
              <a:rPr lang="en-US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endParaRPr lang="ru-RU" altLang="ru-RU" sz="1800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IRR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  <a:r>
              <a:rPr lang="ru-RU" altLang="ru-RU" sz="1800" dirty="0" smtClean="0">
                <a:latin typeface="+mn-lt"/>
              </a:rPr>
              <a:t>20%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; 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DPP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r>
              <a:rPr lang="ru-RU" altLang="ru-RU" sz="18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  <a:r>
              <a:rPr lang="ru-RU" altLang="ru-RU" sz="1800" dirty="0" smtClean="0">
                <a:latin typeface="+mn-lt"/>
              </a:rPr>
              <a:t>11 лет</a:t>
            </a:r>
            <a:r>
              <a:rPr lang="ru-RU" altLang="ru-RU" sz="1800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.</a:t>
            </a:r>
            <a:endParaRPr lang="ru-RU" altLang="ru-RU" sz="1800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8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076450" y="4359558"/>
            <a:ext cx="4572000" cy="1431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1800" u="sng" dirty="0">
                <a:solidFill>
                  <a:srgbClr val="336600"/>
                </a:solidFill>
                <a:latin typeface="+mn-lt"/>
                <a:cs typeface="Times New Roman" pitchFamily="18" charset="0"/>
              </a:rPr>
              <a:t>Формы участия инвестора в проекте:</a:t>
            </a:r>
          </a:p>
          <a:p>
            <a:pPr marL="285750" indent="-285750" eaLnBrk="1" hangingPunct="1"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>
                <a:solidFill>
                  <a:srgbClr val="003366"/>
                </a:solidFill>
                <a:latin typeface="+mn-lt"/>
                <a:cs typeface="Times New Roman" pitchFamily="18" charset="0"/>
              </a:rPr>
              <a:t>Предоставление долгосрочного </a:t>
            </a:r>
            <a:r>
              <a:rPr lang="ru-RU" altLang="ru-RU" sz="1600" dirty="0" smtClean="0">
                <a:solidFill>
                  <a:srgbClr val="003366"/>
                </a:solidFill>
                <a:latin typeface="+mn-lt"/>
                <a:cs typeface="Times New Roman" pitchFamily="18" charset="0"/>
              </a:rPr>
              <a:t>кредита. </a:t>
            </a:r>
          </a:p>
          <a:p>
            <a:pPr marL="285750" indent="-285750" eaLnBrk="1" hangingPunct="1"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ru-RU" altLang="ru-RU" sz="1600" dirty="0" smtClean="0">
                <a:solidFill>
                  <a:srgbClr val="003366"/>
                </a:solidFill>
                <a:latin typeface="+mn-lt"/>
                <a:cs typeface="Times New Roman" pitchFamily="18" charset="0"/>
              </a:rPr>
              <a:t>Потребность в инвестициях стороннего инвестора составляет 15 млрд. рублей.</a:t>
            </a:r>
            <a:endParaRPr lang="ru-RU" altLang="ru-RU" sz="1600" dirty="0">
              <a:solidFill>
                <a:srgbClr val="003366"/>
              </a:solidFill>
              <a:latin typeface="+mn-lt"/>
              <a:cs typeface="Times New Roman" pitchFamily="18" charset="0"/>
            </a:endParaRPr>
          </a:p>
        </p:txBody>
      </p:sp>
      <p:pic>
        <p:nvPicPr>
          <p:cNvPr id="5122" name="Picture 2" descr="http://codda.ru/wp-content/uploads/2015/07/effektivnost-sayta-ojidaniya-prognoz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9" r="15143" b="3709"/>
          <a:stretch/>
        </p:blipFill>
        <p:spPr bwMode="auto">
          <a:xfrm>
            <a:off x="6648450" y="4227915"/>
            <a:ext cx="2446462" cy="1791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52400" y="1519378"/>
            <a:ext cx="8839200" cy="22313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u="sng" dirty="0" smtClean="0">
                <a:solidFill>
                  <a:srgbClr val="336600"/>
                </a:solidFill>
                <a:latin typeface="+mn-lt"/>
                <a:cs typeface="Times New Roman" panose="02020603050405020304" pitchFamily="18" charset="0"/>
              </a:rPr>
              <a:t>Эффекты:</a:t>
            </a:r>
            <a:endParaRPr lang="ru-RU" u="sng" dirty="0">
              <a:solidFill>
                <a:srgbClr val="336600"/>
              </a:solidFill>
              <a:latin typeface="+mn-lt"/>
              <a:cs typeface="Times New Roman" panose="02020603050405020304" pitchFamily="18" charset="0"/>
            </a:endParaRP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600" dirty="0" smtClean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rPr>
              <a:t>Социальная эффективность </a:t>
            </a:r>
            <a:r>
              <a:rPr lang="ru-RU" altLang="ru-RU" sz="1600" dirty="0" smtClean="0">
                <a:solidFill>
                  <a:srgbClr val="003366"/>
                </a:solidFill>
                <a:latin typeface="+mn-lt"/>
                <a:cs typeface="Times New Roman" pitchFamily="18" charset="0"/>
              </a:rPr>
              <a:t>– до 500 </a:t>
            </a:r>
            <a:r>
              <a:rPr lang="ru-RU" sz="1600" dirty="0" smtClean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rPr>
              <a:t>новых </a:t>
            </a:r>
            <a:r>
              <a:rPr lang="ru-RU" sz="1600" dirty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rPr>
              <a:t>рабочих мест</a:t>
            </a:r>
            <a:r>
              <a:rPr lang="ru-RU" altLang="ru-RU" sz="1600" dirty="0">
                <a:solidFill>
                  <a:srgbClr val="003366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altLang="ru-RU" sz="1600" dirty="0" smtClean="0">
                <a:solidFill>
                  <a:srgbClr val="003366"/>
                </a:solidFill>
                <a:latin typeface="+mn-lt"/>
                <a:cs typeface="Times New Roman" pitchFamily="18" charset="0"/>
              </a:rPr>
              <a:t>на месторождении и заводе, и до 4000 рабочих мест в </a:t>
            </a:r>
            <a:r>
              <a:rPr lang="ru-RU" altLang="ru-RU" sz="1600" dirty="0">
                <a:solidFill>
                  <a:srgbClr val="003366"/>
                </a:solidFill>
                <a:latin typeface="+mn-lt"/>
                <a:cs typeface="Times New Roman" pitchFamily="18" charset="0"/>
              </a:rPr>
              <a:t>обслуживающих и смежных отраслях. </a:t>
            </a:r>
            <a:endParaRPr lang="ru-RU" altLang="ru-RU" sz="1600" dirty="0" smtClean="0">
              <a:solidFill>
                <a:srgbClr val="003366"/>
              </a:solidFill>
              <a:latin typeface="+mn-lt"/>
              <a:cs typeface="Times New Roman" pitchFamily="18" charset="0"/>
            </a:endParaRP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altLang="ru-RU" sz="1600" dirty="0" smtClean="0">
                <a:solidFill>
                  <a:srgbClr val="003366"/>
                </a:solidFill>
                <a:latin typeface="+mn-lt"/>
                <a:cs typeface="Times New Roman" pitchFamily="18" charset="0"/>
              </a:rPr>
              <a:t>Бюджетная эффективность – сумма налогов в республиканский бюджет в отсутствие льгот в период 2016-2031 гг. составит более 25 млрд. рублей. 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sz="1600" dirty="0" smtClean="0">
                <a:solidFill>
                  <a:srgbClr val="003366"/>
                </a:solidFill>
                <a:latin typeface="+mn-lt"/>
                <a:cs typeface="Times New Roman" panose="02020603050405020304" pitchFamily="18" charset="0"/>
              </a:rPr>
              <a:t>Значительное развитие инфраструктуры района, ремонт и строительство автодорог, строительство инженерных сетей.</a:t>
            </a:r>
            <a:r>
              <a:rPr lang="ru-RU" altLang="ru-RU" sz="1600" dirty="0" smtClean="0">
                <a:solidFill>
                  <a:srgbClr val="003366"/>
                </a:solidFill>
                <a:latin typeface="+mn-lt"/>
                <a:cs typeface="Times New Roman" pitchFamily="18" charset="0"/>
              </a:rPr>
              <a:t> </a:t>
            </a:r>
            <a:endParaRPr lang="en-US" sz="1600" dirty="0" smtClean="0">
              <a:solidFill>
                <a:srgbClr val="003366"/>
              </a:solidFill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371600" y="914400"/>
            <a:ext cx="6248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Эффекты. Участие инвестора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pic>
        <p:nvPicPr>
          <p:cNvPr id="5126" name="Picture 6" descr="http://ramina.ru/esmi3/img/irkprof/novosti_2011/ph_1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4359558"/>
            <a:ext cx="1905000" cy="1554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6363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0"/>
            <a:ext cx="9175750" cy="6857999"/>
            <a:chOff x="0" y="0"/>
            <a:chExt cx="9175750" cy="6857999"/>
          </a:xfrm>
        </p:grpSpPr>
        <p:pic>
          <p:nvPicPr>
            <p:cNvPr id="1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233"/>
            <a:stretch/>
          </p:blipFill>
          <p:spPr bwMode="auto">
            <a:xfrm>
              <a:off x="0" y="0"/>
              <a:ext cx="9175750" cy="6019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7575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7575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371600" y="971550"/>
            <a:ext cx="6248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Контакты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1371600" y="3001890"/>
            <a:ext cx="2922589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003366"/>
                </a:solidFill>
              </a:rPr>
              <a:t>Тел.</a:t>
            </a:r>
            <a:r>
              <a:rPr lang="en-US" altLang="ru-RU" sz="2000" dirty="0" smtClean="0">
                <a:solidFill>
                  <a:srgbClr val="003366"/>
                </a:solidFill>
              </a:rPr>
              <a:t>: </a:t>
            </a:r>
            <a:r>
              <a:rPr lang="ru-RU" altLang="ru-RU" sz="2000" dirty="0" smtClean="0">
                <a:solidFill>
                  <a:srgbClr val="003366"/>
                </a:solidFill>
              </a:rPr>
              <a:t>+7(499) 286-01-86</a:t>
            </a:r>
            <a:endParaRPr lang="ru-RU" altLang="ru-RU" dirty="0"/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4796072" y="3009530"/>
            <a:ext cx="28067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ru-RU" sz="2000" dirty="0">
                <a:solidFill>
                  <a:srgbClr val="003366"/>
                </a:solidFill>
              </a:rPr>
              <a:t>E-mail:</a:t>
            </a:r>
            <a:r>
              <a:rPr lang="ru-RU" altLang="ru-RU" sz="2000" dirty="0">
                <a:solidFill>
                  <a:srgbClr val="003366"/>
                </a:solidFill>
              </a:rPr>
              <a:t> </a:t>
            </a:r>
            <a:r>
              <a:rPr lang="en-US" altLang="ru-RU" sz="2000" dirty="0" smtClean="0">
                <a:solidFill>
                  <a:srgbClr val="003366"/>
                </a:solidFill>
              </a:rPr>
              <a:t>inbox@tpgc.ru </a:t>
            </a:r>
            <a:r>
              <a:rPr lang="en-US" altLang="ru-RU" sz="2000" b="0" dirty="0">
                <a:solidFill>
                  <a:srgbClr val="003366"/>
                </a:solidFill>
              </a:rPr>
              <a:t>	</a:t>
            </a:r>
            <a:endParaRPr lang="ru-RU" altLang="ru-RU" sz="2000" b="0" dirty="0">
              <a:solidFill>
                <a:srgbClr val="003366"/>
              </a:solidFill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779859" y="2466975"/>
            <a:ext cx="743188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2000" dirty="0" smtClean="0">
                <a:solidFill>
                  <a:srgbClr val="003366"/>
                </a:solidFill>
              </a:rPr>
              <a:t>169840, </a:t>
            </a:r>
            <a:r>
              <a:rPr lang="ru-RU" altLang="ru-RU" sz="2000" dirty="0">
                <a:solidFill>
                  <a:srgbClr val="003366"/>
                </a:solidFill>
              </a:rPr>
              <a:t>Республика Коми</a:t>
            </a:r>
            <a:r>
              <a:rPr lang="ru-RU" altLang="ru-RU" sz="2000" dirty="0" smtClean="0">
                <a:solidFill>
                  <a:srgbClr val="003366"/>
                </a:solidFill>
              </a:rPr>
              <a:t>,</a:t>
            </a:r>
            <a:r>
              <a:rPr lang="en-US" altLang="ru-RU" sz="2000" dirty="0" smtClean="0">
                <a:solidFill>
                  <a:srgbClr val="003366"/>
                </a:solidFill>
              </a:rPr>
              <a:t> </a:t>
            </a:r>
            <a:r>
              <a:rPr lang="ru-RU" altLang="ru-RU" sz="2000" dirty="0" smtClean="0">
                <a:solidFill>
                  <a:srgbClr val="003366"/>
                </a:solidFill>
              </a:rPr>
              <a:t>г</a:t>
            </a:r>
            <a:r>
              <a:rPr lang="ru-RU" altLang="ru-RU" sz="2000" dirty="0">
                <a:solidFill>
                  <a:srgbClr val="003366"/>
                </a:solidFill>
              </a:rPr>
              <a:t>. </a:t>
            </a:r>
            <a:r>
              <a:rPr lang="ru-RU" altLang="ru-RU" sz="2000" dirty="0" smtClean="0">
                <a:solidFill>
                  <a:srgbClr val="003366"/>
                </a:solidFill>
              </a:rPr>
              <a:t>Инта, </a:t>
            </a:r>
            <a:r>
              <a:rPr lang="ru-RU" altLang="ru-RU" sz="2000" dirty="0" err="1" smtClean="0">
                <a:solidFill>
                  <a:srgbClr val="003366"/>
                </a:solidFill>
              </a:rPr>
              <a:t>ул.Чернова</a:t>
            </a:r>
            <a:r>
              <a:rPr lang="ru-RU" altLang="ru-RU" sz="2000" dirty="0" smtClean="0">
                <a:solidFill>
                  <a:srgbClr val="003366"/>
                </a:solidFill>
              </a:rPr>
              <a:t>, </a:t>
            </a:r>
            <a:r>
              <a:rPr lang="ru-RU" altLang="ru-RU" sz="2000" dirty="0">
                <a:solidFill>
                  <a:srgbClr val="003366"/>
                </a:solidFill>
              </a:rPr>
              <a:t>д. </a:t>
            </a:r>
            <a:r>
              <a:rPr lang="ru-RU" altLang="ru-RU" sz="2000" dirty="0" smtClean="0">
                <a:solidFill>
                  <a:srgbClr val="003366"/>
                </a:solidFill>
              </a:rPr>
              <a:t>1</a:t>
            </a:r>
            <a:r>
              <a:rPr lang="ru-RU" altLang="ru-RU" dirty="0" smtClean="0"/>
              <a:t> </a:t>
            </a:r>
            <a:endParaRPr lang="ru-RU" altLang="ru-RU" dirty="0"/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3184525" y="1937120"/>
            <a:ext cx="28067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2000" dirty="0" smtClean="0">
                <a:solidFill>
                  <a:srgbClr val="003366"/>
                </a:solidFill>
              </a:rPr>
              <a:t>Генеральный директор ООО «Тимано-Печорская газовая компания» </a:t>
            </a:r>
          </a:p>
          <a:p>
            <a:pPr algn="ctr" eaLnBrk="1" hangingPunct="1"/>
            <a:r>
              <a:rPr lang="ru-RU" altLang="ru-RU" sz="2000" dirty="0" smtClean="0">
                <a:solidFill>
                  <a:srgbClr val="003366"/>
                </a:solidFill>
              </a:rPr>
              <a:t> </a:t>
            </a:r>
            <a:r>
              <a:rPr lang="ru-RU" altLang="ru-RU" sz="2000" dirty="0" err="1" smtClean="0">
                <a:solidFill>
                  <a:srgbClr val="003366"/>
                </a:solidFill>
              </a:rPr>
              <a:t>Савостиков</a:t>
            </a:r>
            <a:r>
              <a:rPr lang="ru-RU" altLang="ru-RU" sz="2000" dirty="0" smtClean="0">
                <a:solidFill>
                  <a:srgbClr val="003366"/>
                </a:solidFill>
              </a:rPr>
              <a:t> Вадим Игоревич</a:t>
            </a:r>
            <a:r>
              <a:rPr lang="en-US" altLang="ru-RU" sz="2000" b="0" dirty="0">
                <a:solidFill>
                  <a:srgbClr val="003366"/>
                </a:solidFill>
              </a:rPr>
              <a:t>	</a:t>
            </a:r>
            <a:endParaRPr lang="ru-RU" altLang="ru-RU" sz="2000" b="0" dirty="0">
              <a:solidFill>
                <a:srgbClr val="003366"/>
              </a:solidFill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1353741" y="5039022"/>
            <a:ext cx="2922589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003366"/>
                </a:solidFill>
              </a:rPr>
              <a:t>Тел.</a:t>
            </a:r>
            <a:r>
              <a:rPr lang="en-US" altLang="ru-RU" sz="2000" dirty="0" smtClean="0">
                <a:solidFill>
                  <a:srgbClr val="003366"/>
                </a:solidFill>
              </a:rPr>
              <a:t>: </a:t>
            </a:r>
            <a:r>
              <a:rPr lang="ru-RU" altLang="ru-RU" sz="2000" dirty="0" smtClean="0">
                <a:solidFill>
                  <a:srgbClr val="003366"/>
                </a:solidFill>
              </a:rPr>
              <a:t>+7(499) 286-01-86</a:t>
            </a:r>
            <a:endParaRPr lang="ru-RU" altLang="ru-RU" dirty="0"/>
          </a:p>
        </p:txBody>
      </p: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4778213" y="5046662"/>
            <a:ext cx="28067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en-US" altLang="ru-RU" sz="2000" dirty="0">
                <a:solidFill>
                  <a:srgbClr val="003366"/>
                </a:solidFill>
              </a:rPr>
              <a:t>E-mail:</a:t>
            </a:r>
            <a:r>
              <a:rPr lang="ru-RU" altLang="ru-RU" sz="2000" dirty="0">
                <a:solidFill>
                  <a:srgbClr val="003366"/>
                </a:solidFill>
              </a:rPr>
              <a:t> </a:t>
            </a:r>
            <a:r>
              <a:rPr lang="en-US" altLang="ru-RU" sz="2000" dirty="0">
                <a:solidFill>
                  <a:srgbClr val="003366"/>
                </a:solidFill>
              </a:rPr>
              <a:t>info@mc-inversion.ru </a:t>
            </a:r>
            <a:r>
              <a:rPr lang="en-US" altLang="ru-RU" sz="2000" b="0" dirty="0">
                <a:solidFill>
                  <a:srgbClr val="003366"/>
                </a:solidFill>
              </a:rPr>
              <a:t>	</a:t>
            </a:r>
            <a:endParaRPr lang="ru-RU" altLang="ru-RU" sz="2000" b="0" dirty="0">
              <a:solidFill>
                <a:srgbClr val="003366"/>
              </a:solidFill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762000" y="4504107"/>
            <a:ext cx="7431882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2000" dirty="0" smtClean="0">
                <a:solidFill>
                  <a:srgbClr val="003366"/>
                </a:solidFill>
              </a:rPr>
              <a:t>123317, г. Москва</a:t>
            </a:r>
            <a:r>
              <a:rPr lang="ru-RU" altLang="ru-RU" sz="2000" dirty="0">
                <a:solidFill>
                  <a:srgbClr val="003366"/>
                </a:solidFill>
              </a:rPr>
              <a:t>, Пресненская наб., д. 8, стр.1, эт.13</a:t>
            </a:r>
            <a:endParaRPr lang="ru-RU" altLang="ru-RU" dirty="0"/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auto">
          <a:xfrm>
            <a:off x="3166666" y="3974252"/>
            <a:ext cx="2806700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 eaLnBrk="1" hangingPunct="1"/>
            <a:r>
              <a:rPr lang="ru-RU" altLang="ru-RU" sz="2000" dirty="0" smtClean="0">
                <a:solidFill>
                  <a:srgbClr val="003366"/>
                </a:solidFill>
              </a:rPr>
              <a:t>Финансовый директор </a:t>
            </a:r>
            <a:r>
              <a:rPr lang="ru-RU" altLang="ru-RU" sz="2000" dirty="0">
                <a:solidFill>
                  <a:srgbClr val="003366"/>
                </a:solidFill>
              </a:rPr>
              <a:t>ООО «Управляющая Компания «Инверсия» </a:t>
            </a:r>
            <a:endParaRPr lang="ru-RU" altLang="ru-RU" sz="2000" dirty="0" smtClean="0">
              <a:solidFill>
                <a:srgbClr val="003366"/>
              </a:solidFill>
            </a:endParaRPr>
          </a:p>
          <a:p>
            <a:pPr algn="ctr" eaLnBrk="1" hangingPunct="1"/>
            <a:r>
              <a:rPr lang="ru-RU" altLang="ru-RU" sz="2000" dirty="0" smtClean="0">
                <a:solidFill>
                  <a:srgbClr val="003366"/>
                </a:solidFill>
              </a:rPr>
              <a:t> Рудаков Дмитрий Владимирович</a:t>
            </a:r>
            <a:r>
              <a:rPr lang="en-US" altLang="ru-RU" sz="2000" b="0" dirty="0">
                <a:solidFill>
                  <a:srgbClr val="003366"/>
                </a:solidFill>
              </a:rPr>
              <a:t>	</a:t>
            </a:r>
            <a:endParaRPr lang="ru-RU" altLang="ru-RU" sz="2000" b="0" dirty="0">
              <a:solidFill>
                <a:srgbClr val="0033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67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4914</TotalTime>
  <Words>413</Words>
  <Application>Microsoft Office PowerPoint</Application>
  <PresentationFormat>Экран (4:3)</PresentationFormat>
  <Paragraphs>59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Гибеж Александр Анатольевич</dc:creator>
  <cp:lastModifiedBy>Фролов Иван Вячеславович</cp:lastModifiedBy>
  <cp:revision>340</cp:revision>
  <cp:lastPrinted>1601-01-01T00:00:00Z</cp:lastPrinted>
  <dcterms:created xsi:type="dcterms:W3CDTF">1601-01-01T00:00:00Z</dcterms:created>
  <dcterms:modified xsi:type="dcterms:W3CDTF">2016-04-04T14:24:16Z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