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sldIdLst>
    <p:sldId id="282" r:id="rId2"/>
    <p:sldId id="321" r:id="rId3"/>
    <p:sldId id="323" r:id="rId4"/>
    <p:sldId id="327" r:id="rId5"/>
    <p:sldId id="328" r:id="rId6"/>
    <p:sldId id="329" r:id="rId7"/>
    <p:sldId id="287" r:id="rId8"/>
    <p:sldId id="333" r:id="rId9"/>
    <p:sldId id="330" r:id="rId10"/>
    <p:sldId id="331" r:id="rId11"/>
  </p:sldIdLst>
  <p:sldSz cx="9144000" cy="6858000" type="screen4x3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336600"/>
    <a:srgbClr val="6699FF"/>
    <a:srgbClr val="00CC00"/>
    <a:srgbClr val="660066"/>
    <a:srgbClr val="FF99FF"/>
    <a:srgbClr val="800080"/>
    <a:srgbClr val="000066"/>
    <a:srgbClr val="FFE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9771" autoAdjust="0"/>
  </p:normalViewPr>
  <p:slideViewPr>
    <p:cSldViewPr>
      <p:cViewPr>
        <p:scale>
          <a:sx n="120" d="100"/>
          <a:sy n="120" d="100"/>
        </p:scale>
        <p:origin x="-137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77DC6435-5170-484B-AC2A-708E022D9877}" type="datetimeFigureOut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5D914403-DE8E-456A-8A5C-B8F2F16A8C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65545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6F719A-A666-44B0-88FA-EAE46D9A00E2}" type="datetime1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19A658-EB81-492A-B034-4FFA0DAEE3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1953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9CBC44-F0BB-4641-BBA9-571D5C925D32}" type="datetime1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6B5DC7-12B8-4986-8E7E-24639768EE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39400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E7839F-D1B7-473A-B8BD-44B77928F623}" type="datetime1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48FEEE-1262-4AEC-B6FB-36697E6999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848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91FF2-A79E-4791-8D7F-EE59EFEA3BCF}" type="datetime1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D61F92-5A31-456E-8A84-A92EE274CF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168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0CE13A-3357-4847-83A3-83341009E8FB}" type="datetime1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F488EC-54D5-49FB-913C-623BE55048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389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FB58E-B879-45FD-9868-45A16FA41744}" type="datetime1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5CECE1-76F6-4F3B-BEDD-AC49A8D052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04795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9CF1B0-14CA-47EF-AB73-28F2E0A1365E}" type="datetime1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CBF35A-F522-459F-89F5-CFBAB3850C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4851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F019C6-20E5-40F2-84F0-2B29AF1D36B9}" type="datetime1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8296CF-B350-48E3-B406-B157274D7F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849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399CBA-E022-4275-A39A-C95925EEB14A}" type="datetime1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C0F942-D37A-47B7-B132-2A01F69E53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9905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DF0CAD-1E9E-473E-BDEF-2D167A812FEA}" type="datetime1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0900B-50B1-4521-8BC6-90050EBB28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798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1C7E48-5900-4DD7-A114-5F0F1E61B472}" type="datetime1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549ACD-982A-40A9-BB4F-04B6EBCADC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699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charset="0"/>
              </a:defRPr>
            </a:lvl1pPr>
          </a:lstStyle>
          <a:p>
            <a:pPr>
              <a:defRPr/>
            </a:pPr>
            <a:fld id="{335223E7-23C8-4B27-B182-39BF46DECFE3}" type="datetime1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Arial" charset="0"/>
              </a:defRPr>
            </a:lvl1pPr>
          </a:lstStyle>
          <a:p>
            <a:pPr>
              <a:defRPr/>
            </a:pPr>
            <a:fld id="{F4D4EED8-B0ED-49F7-BD4D-7CF2352DE5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12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5" Type="http://schemas.openxmlformats.org/officeDocument/2006/relationships/image" Target="../media/image13.jpeg"/><Relationship Id="rId15" Type="http://schemas.openxmlformats.org/officeDocument/2006/relationships/image" Target="../media/image2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Relationship Id="rId1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11" Type="http://schemas.openxmlformats.org/officeDocument/2006/relationships/image" Target="../media/image32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8" descr="C:\Users\tda001\Desktop\КOREA (29.04)\Презентации проектов 16X9\ШАБЛОН\шаблон_титул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5"/>
          <p:cNvSpPr>
            <a:spLocks noChangeArrowheads="1"/>
          </p:cNvSpPr>
          <p:nvPr/>
        </p:nvSpPr>
        <p:spPr bwMode="auto">
          <a:xfrm>
            <a:off x="304800" y="4267200"/>
            <a:ext cx="83883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>
                <a:solidFill>
                  <a:srgbClr val="336600"/>
                </a:solidFill>
                <a:latin typeface="Verdana" pitchFamily="34" charset="0"/>
              </a:rPr>
              <a:t>Инвестиционные проекты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>
                <a:solidFill>
                  <a:srgbClr val="336600"/>
                </a:solidFill>
                <a:latin typeface="Verdana" pitchFamily="34" charset="0"/>
              </a:rPr>
              <a:t>Республики Коми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0" y="0"/>
            <a:ext cx="9175750" cy="6857999"/>
            <a:chOff x="0" y="0"/>
            <a:chExt cx="9175750" cy="6857999"/>
          </a:xfrm>
        </p:grpSpPr>
        <p:pic>
          <p:nvPicPr>
            <p:cNvPr id="11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233"/>
            <a:stretch/>
          </p:blipFill>
          <p:spPr bwMode="auto">
            <a:xfrm>
              <a:off x="0" y="0"/>
              <a:ext cx="9175750" cy="6019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35" b="-1"/>
            <a:stretch/>
          </p:blipFill>
          <p:spPr bwMode="auto">
            <a:xfrm>
              <a:off x="0" y="6332220"/>
              <a:ext cx="9175750" cy="525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084" b="14861"/>
            <a:stretch/>
          </p:blipFill>
          <p:spPr bwMode="auto">
            <a:xfrm>
              <a:off x="0" y="5505450"/>
              <a:ext cx="9175750" cy="895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1371600" y="971550"/>
            <a:ext cx="62484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100" dirty="0" smtClean="0">
                <a:solidFill>
                  <a:srgbClr val="336600"/>
                </a:solidFill>
                <a:latin typeface="Verdana" pitchFamily="34" charset="0"/>
              </a:rPr>
              <a:t>Контакты</a:t>
            </a:r>
            <a:endParaRPr lang="ru-RU" altLang="ru-RU" sz="2100" dirty="0">
              <a:solidFill>
                <a:srgbClr val="336600"/>
              </a:solidFill>
              <a:latin typeface="Verdana" pitchFamily="34" charset="0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2716211" y="3903662"/>
            <a:ext cx="3743325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ru-RU" altLang="ru-RU" sz="2000" dirty="0">
                <a:solidFill>
                  <a:srgbClr val="003366"/>
                </a:solidFill>
              </a:rPr>
              <a:t>Тел.</a:t>
            </a:r>
            <a:r>
              <a:rPr lang="en-US" altLang="ru-RU" sz="2000" dirty="0">
                <a:solidFill>
                  <a:srgbClr val="003366"/>
                </a:solidFill>
              </a:rPr>
              <a:t>:</a:t>
            </a:r>
            <a:r>
              <a:rPr lang="ru-RU" altLang="ru-RU" sz="2000" dirty="0">
                <a:solidFill>
                  <a:srgbClr val="003366"/>
                </a:solidFill>
              </a:rPr>
              <a:t>	+7(8216) 72-15-59</a:t>
            </a:r>
            <a:endParaRPr lang="ru-RU" altLang="ru-RU" dirty="0"/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3184523" y="4284662"/>
            <a:ext cx="28067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en-US" altLang="ru-RU" sz="2000" dirty="0">
                <a:solidFill>
                  <a:srgbClr val="003366"/>
                </a:solidFill>
              </a:rPr>
              <a:t>E-mail:</a:t>
            </a:r>
            <a:r>
              <a:rPr lang="ru-RU" altLang="ru-RU" sz="2000" dirty="0">
                <a:solidFill>
                  <a:srgbClr val="003366"/>
                </a:solidFill>
              </a:rPr>
              <a:t> </a:t>
            </a:r>
            <a:r>
              <a:rPr lang="en-US" altLang="ru-RU" sz="2000" dirty="0">
                <a:solidFill>
                  <a:srgbClr val="003366"/>
                </a:solidFill>
              </a:rPr>
              <a:t>office@yaregaruda.ru </a:t>
            </a:r>
            <a:r>
              <a:rPr lang="en-US" altLang="ru-RU" sz="2000" b="0" dirty="0">
                <a:solidFill>
                  <a:srgbClr val="003366"/>
                </a:solidFill>
              </a:rPr>
              <a:t>	</a:t>
            </a:r>
            <a:endParaRPr lang="ru-RU" altLang="ru-RU" sz="2000" b="0" dirty="0">
              <a:solidFill>
                <a:srgbClr val="003366"/>
              </a:solidFill>
            </a:endParaRP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871932" y="3228975"/>
            <a:ext cx="7431882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ru-RU" altLang="ru-RU" sz="2000" dirty="0">
                <a:solidFill>
                  <a:srgbClr val="003366"/>
                </a:solidFill>
              </a:rPr>
              <a:t>169300, Республика Коми, </a:t>
            </a:r>
            <a:endParaRPr lang="en-US" altLang="ru-RU" sz="2000" dirty="0">
              <a:solidFill>
                <a:srgbClr val="003366"/>
              </a:solidFill>
            </a:endParaRPr>
          </a:p>
          <a:p>
            <a:pPr algn="ctr" eaLnBrk="1" hangingPunct="1"/>
            <a:r>
              <a:rPr lang="ru-RU" altLang="ru-RU" sz="2000" dirty="0">
                <a:solidFill>
                  <a:srgbClr val="003366"/>
                </a:solidFill>
              </a:rPr>
              <a:t>г. Ухта, проспект Космонавтов, д. 23</a:t>
            </a:r>
            <a:r>
              <a:rPr lang="ru-RU" altLang="ru-RU" dirty="0"/>
              <a:t> </a:t>
            </a: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3184525" y="2227262"/>
            <a:ext cx="28067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ru-RU" altLang="ru-RU" sz="2000" dirty="0" smtClean="0">
                <a:solidFill>
                  <a:srgbClr val="003366"/>
                </a:solidFill>
              </a:rPr>
              <a:t>Генеральный директор ОАО «</a:t>
            </a:r>
            <a:r>
              <a:rPr lang="ru-RU" altLang="ru-RU" sz="2000" dirty="0" err="1" smtClean="0">
                <a:solidFill>
                  <a:srgbClr val="003366"/>
                </a:solidFill>
              </a:rPr>
              <a:t>ЯрегаРуда</a:t>
            </a:r>
            <a:r>
              <a:rPr lang="ru-RU" altLang="ru-RU" sz="2000" dirty="0" smtClean="0">
                <a:solidFill>
                  <a:srgbClr val="003366"/>
                </a:solidFill>
              </a:rPr>
              <a:t>» </a:t>
            </a:r>
          </a:p>
          <a:p>
            <a:pPr algn="ctr" eaLnBrk="1" hangingPunct="1"/>
            <a:r>
              <a:rPr lang="ru-RU" altLang="ru-RU" sz="2000" dirty="0" smtClean="0">
                <a:solidFill>
                  <a:srgbClr val="003366"/>
                </a:solidFill>
              </a:rPr>
              <a:t> Власенко Виктор Иванович</a:t>
            </a:r>
            <a:r>
              <a:rPr lang="en-US" altLang="ru-RU" sz="2000" b="0" dirty="0">
                <a:solidFill>
                  <a:srgbClr val="003366"/>
                </a:solidFill>
              </a:rPr>
              <a:t>	</a:t>
            </a:r>
            <a:endParaRPr lang="ru-RU" altLang="ru-RU" sz="2000" b="0" dirty="0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2673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C:\Users\tda001\Desktop\КOREA (29.04)\Презентации проектов 16X9\ШАБЛОН\шаблон_стр6-0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6" t="2174" r="1047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304800" y="1892423"/>
            <a:ext cx="8610600" cy="1825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«Строительство Ярегского </a:t>
            </a:r>
          </a:p>
          <a:p>
            <a:pPr algn="ctr">
              <a:defRPr/>
            </a:pPr>
            <a:r>
              <a:rPr lang="ru-RU" sz="40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горно-химического комплекса»</a:t>
            </a:r>
            <a:endParaRPr lang="ru-RU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8" name="Picture 11" descr="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982" y="3844032"/>
            <a:ext cx="3733602" cy="2264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3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6" t="2174" r="1047"/>
            <a:stretch/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35" b="-1"/>
            <a:stretch/>
          </p:blipFill>
          <p:spPr bwMode="auto">
            <a:xfrm>
              <a:off x="0" y="6332220"/>
              <a:ext cx="9144000" cy="525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084" b="14861"/>
            <a:stretch/>
          </p:blipFill>
          <p:spPr bwMode="auto">
            <a:xfrm>
              <a:off x="0" y="5505450"/>
              <a:ext cx="9144000" cy="895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838200" y="914400"/>
            <a:ext cx="74676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100" dirty="0">
                <a:solidFill>
                  <a:srgbClr val="336600"/>
                </a:solidFill>
                <a:latin typeface="Verdana" pitchFamily="34" charset="0"/>
              </a:rPr>
              <a:t>Ярегский горно-химический </a:t>
            </a:r>
            <a:r>
              <a:rPr lang="ru-RU" altLang="ru-RU" sz="2100" dirty="0" smtClean="0">
                <a:solidFill>
                  <a:srgbClr val="336600"/>
                </a:solidFill>
                <a:latin typeface="Verdana" pitchFamily="34" charset="0"/>
              </a:rPr>
              <a:t>комплекс (ЯГХК)</a:t>
            </a:r>
            <a:endParaRPr lang="ru-RU" altLang="ru-RU" sz="2100" dirty="0">
              <a:solidFill>
                <a:srgbClr val="336600"/>
              </a:solidFill>
              <a:latin typeface="Verdana" pitchFamily="34" charset="0"/>
            </a:endParaRPr>
          </a:p>
        </p:txBody>
      </p:sp>
      <p:pic>
        <p:nvPicPr>
          <p:cNvPr id="4102" name="Picture 11" descr="Карта-схема коми (район Ухты)копировани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0" b="7839"/>
          <a:stretch/>
        </p:blipFill>
        <p:spPr bwMode="auto">
          <a:xfrm>
            <a:off x="-152400" y="1524000"/>
            <a:ext cx="6074644" cy="4721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2" descr="Россия(коми)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68" r="8596"/>
          <a:stretch/>
        </p:blipFill>
        <p:spPr bwMode="auto">
          <a:xfrm>
            <a:off x="5638800" y="1447800"/>
            <a:ext cx="3505200" cy="179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AutoShape 4"/>
          <p:cNvSpPr>
            <a:spLocks noChangeArrowheads="1"/>
          </p:cNvSpPr>
          <p:nvPr/>
        </p:nvSpPr>
        <p:spPr bwMode="auto">
          <a:xfrm>
            <a:off x="4953000" y="3390581"/>
            <a:ext cx="3895801" cy="988219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72" tIns="47886" rIns="95772" bIns="47886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defTabSz="957802">
              <a:defRPr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Ярегский 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ГХК планируется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создать </a:t>
            </a:r>
            <a:endParaRPr lang="ru-RU" sz="1600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</a:endParaRPr>
          </a:p>
          <a:p>
            <a:pPr algn="ctr" defTabSz="957802"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на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сырьевой 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базе </a:t>
            </a:r>
            <a:r>
              <a:rPr lang="ru-RU" sz="1600" dirty="0" err="1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Ярегского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 </a:t>
            </a:r>
            <a:endParaRPr lang="ru-RU" sz="1600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</a:endParaRPr>
          </a:p>
          <a:p>
            <a:pPr algn="ctr" defTabSz="957802"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Нефтетитанового месторождения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15" name="AutoShape 5"/>
          <p:cNvSpPr>
            <a:spLocks noChangeArrowheads="1"/>
          </p:cNvSpPr>
          <p:nvPr/>
        </p:nvSpPr>
        <p:spPr bwMode="auto">
          <a:xfrm>
            <a:off x="4934026" y="4343400"/>
            <a:ext cx="3914775" cy="1062038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72" tIns="47886" rIns="95772" bIns="47886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defTabSz="957802">
              <a:defRPr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В нем сосредоточено более 40%</a:t>
            </a:r>
          </a:p>
          <a:p>
            <a:pPr algn="ctr" defTabSz="957802">
              <a:defRPr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 балансовых 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запасов 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двуокиси титана </a:t>
            </a:r>
            <a:endParaRPr lang="ru-RU" sz="1600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</a:endParaRPr>
          </a:p>
          <a:p>
            <a:pPr algn="ctr" defTabSz="957802"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промышленных категорий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А+В+С</a:t>
            </a:r>
            <a:r>
              <a:rPr lang="ru-RU" sz="1600" baseline="-250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1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18" name="AutoShape 6"/>
          <p:cNvSpPr>
            <a:spLocks noChangeArrowheads="1"/>
          </p:cNvSpPr>
          <p:nvPr/>
        </p:nvSpPr>
        <p:spPr bwMode="auto">
          <a:xfrm>
            <a:off x="5169769" y="5415439"/>
            <a:ext cx="3443287" cy="916781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5772" tIns="47886" rIns="95772" bIns="47886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defTabSz="957802">
              <a:defRPr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С учетом запасов категории С</a:t>
            </a:r>
            <a:r>
              <a:rPr lang="ru-RU" sz="1600" baseline="-250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2</a:t>
            </a:r>
          </a:p>
          <a:p>
            <a:pPr algn="ctr" defTabSz="957802">
              <a:defRPr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 удельный вес этого месторождения </a:t>
            </a:r>
          </a:p>
          <a:p>
            <a:pPr algn="ctr" defTabSz="957802">
              <a:defRPr/>
            </a:pP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еще более значителен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Группа 17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9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6" t="2174" r="1047"/>
            <a:stretch/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35" b="-1"/>
            <a:stretch/>
          </p:blipFill>
          <p:spPr bwMode="auto">
            <a:xfrm>
              <a:off x="0" y="6332220"/>
              <a:ext cx="9144000" cy="525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084" b="14861"/>
            <a:stretch/>
          </p:blipFill>
          <p:spPr bwMode="auto">
            <a:xfrm>
              <a:off x="0" y="5505450"/>
              <a:ext cx="9144000" cy="895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23" name="Rectangle 4"/>
          <p:cNvSpPr>
            <a:spLocks noChangeArrowheads="1"/>
          </p:cNvSpPr>
          <p:nvPr/>
        </p:nvSpPr>
        <p:spPr bwMode="auto">
          <a:xfrm>
            <a:off x="1447800" y="914400"/>
            <a:ext cx="62484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100" dirty="0" smtClean="0">
                <a:solidFill>
                  <a:srgbClr val="336600"/>
                </a:solidFill>
                <a:latin typeface="Verdana" pitchFamily="34" charset="0"/>
              </a:rPr>
              <a:t>Краткая характеристика</a:t>
            </a:r>
            <a:endParaRPr lang="ru-RU" altLang="ru-RU" sz="2100" dirty="0">
              <a:solidFill>
                <a:srgbClr val="336600"/>
              </a:solidFill>
              <a:latin typeface="Verdana" pitchFamily="34" charset="0"/>
            </a:endParaRPr>
          </a:p>
        </p:txBody>
      </p:sp>
      <p:pic>
        <p:nvPicPr>
          <p:cNvPr id="7170" name="Picture 2" descr="http://miningexpo.ru/images/news/logo/post_563351d279ce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" y="5105400"/>
            <a:ext cx="2208742" cy="12522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3"/>
          <p:cNvSpPr>
            <a:spLocks noGrp="1" noChangeArrowheads="1"/>
          </p:cNvSpPr>
          <p:nvPr/>
        </p:nvSpPr>
        <p:spPr bwMode="auto">
          <a:xfrm>
            <a:off x="27782" y="1371600"/>
            <a:ext cx="9088437" cy="430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0321" tIns="50161" rIns="100321" bIns="50161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76191" indent="-376191" algn="ctr" defTabSz="1003176" eaLnBrk="1" hangingPunct="1">
              <a:lnSpc>
                <a:spcPct val="90000"/>
              </a:lnSpc>
              <a:buFontTx/>
              <a:buNone/>
              <a:defRPr/>
            </a:pPr>
            <a:r>
              <a:rPr lang="ru-RU" sz="2000" b="1" dirty="0" smtClean="0">
                <a:solidFill>
                  <a:schemeClr val="tx2"/>
                </a:solidFill>
              </a:rPr>
              <a:t>	</a:t>
            </a:r>
            <a:r>
              <a:rPr lang="ru-RU" sz="1600" b="1" i="1" dirty="0" smtClean="0">
                <a:solidFill>
                  <a:srgbClr val="120468"/>
                </a:solidFill>
              </a:rPr>
              <a:t>Проект предусматривает создание Ярегского горно-химического комплекса на базе производств со следующими показателями:</a:t>
            </a:r>
          </a:p>
          <a:p>
            <a:pPr marL="342857" lvl="1" indent="-342857" algn="just" eaLnBrk="1" hangingPunct="1">
              <a:spcBef>
                <a:spcPts val="1164"/>
              </a:spcBef>
              <a:buFont typeface="Wingdings" pitchFamily="2" charset="2"/>
              <a:buChar char="Ø"/>
              <a:defRPr/>
            </a:pPr>
            <a:r>
              <a:rPr lang="ru-RU" sz="1600" dirty="0" smtClean="0">
                <a:solidFill>
                  <a:srgbClr val="120468"/>
                </a:solidFill>
              </a:rPr>
              <a:t>горно-обогатительный комплекс с ежегодной добычей 650 тыс.тонн нефтетитановой руды и 175 тыс.тонн тяжелой нефти;</a:t>
            </a:r>
          </a:p>
          <a:p>
            <a:pPr marL="342857" lvl="1" indent="-342857" algn="just" eaLnBrk="1" hangingPunct="1">
              <a:buFont typeface="Wingdings" pitchFamily="2" charset="2"/>
              <a:buChar char="Ø"/>
              <a:defRPr/>
            </a:pPr>
            <a:endParaRPr lang="ru-RU" sz="1600" dirty="0" smtClean="0">
              <a:solidFill>
                <a:srgbClr val="120468"/>
              </a:solidFill>
            </a:endParaRPr>
          </a:p>
          <a:p>
            <a:pPr algn="just" eaLnBrk="1" hangingPunct="1">
              <a:buFont typeface="Wingdings" pitchFamily="2" charset="2"/>
              <a:buChar char="Ø"/>
              <a:defRPr/>
            </a:pPr>
            <a:r>
              <a:rPr lang="ru-RU" sz="1600" dirty="0" smtClean="0">
                <a:solidFill>
                  <a:srgbClr val="120468"/>
                </a:solidFill>
              </a:rPr>
              <a:t>завод по производству продуктов переработки титанового концентрата (пигментный диоксид титана, нанодиоксид титана, аэросил и др.);</a:t>
            </a:r>
          </a:p>
          <a:p>
            <a:pPr algn="just" eaLnBrk="1" hangingPunct="1">
              <a:buFont typeface="Wingdings" pitchFamily="2" charset="2"/>
              <a:buChar char="Ø"/>
              <a:defRPr/>
            </a:pPr>
            <a:endParaRPr lang="ru-RU" sz="1600" dirty="0" smtClean="0">
              <a:solidFill>
                <a:srgbClr val="120468"/>
              </a:solidFill>
            </a:endParaRPr>
          </a:p>
          <a:p>
            <a:pPr marL="342857" lvl="1" indent="-342857" algn="just" eaLnBrk="1" hangingPunct="1">
              <a:buFont typeface="Wingdings" pitchFamily="2" charset="2"/>
              <a:buChar char="Ø"/>
              <a:defRPr/>
            </a:pPr>
            <a:r>
              <a:rPr lang="ru-RU" sz="1600" dirty="0" smtClean="0">
                <a:solidFill>
                  <a:srgbClr val="120468"/>
                </a:solidFill>
              </a:rPr>
              <a:t>объекты энергообеспечения и инфраструктуры, в т.ч. газотурбинная теплоэлектростанция, железнодорожный путь.</a:t>
            </a:r>
          </a:p>
          <a:p>
            <a:pPr marL="342857" lvl="1" indent="-342857" algn="just" eaLnBrk="1" hangingPunct="1">
              <a:buFontTx/>
              <a:buNone/>
              <a:defRPr/>
            </a:pPr>
            <a:endParaRPr lang="ru-RU" sz="1600" dirty="0" smtClean="0">
              <a:solidFill>
                <a:srgbClr val="120468"/>
              </a:solidFill>
            </a:endParaRPr>
          </a:p>
          <a:p>
            <a:pPr marL="341852" lvl="1" indent="3080" algn="just" eaLnBrk="1" hangingPunct="1">
              <a:buFontTx/>
              <a:buNone/>
              <a:defRPr/>
            </a:pPr>
            <a:r>
              <a:rPr lang="ru-RU" sz="1600" b="1" i="1" dirty="0" smtClean="0">
                <a:solidFill>
                  <a:srgbClr val="002060"/>
                </a:solidFill>
              </a:rPr>
              <a:t>Основные технические решения, заложенные в проект, позволяют увеличить мощность предприятия в 2 раза до 1 300 тыс. т руды в год</a:t>
            </a:r>
            <a:endParaRPr lang="ru-RU" sz="1600" dirty="0" smtClean="0">
              <a:solidFill>
                <a:srgbClr val="120468"/>
              </a:solidFill>
            </a:endParaRPr>
          </a:p>
          <a:p>
            <a:pPr algn="just" eaLnBrk="1" hangingPunct="1">
              <a:buFont typeface="Wingdings" pitchFamily="2" charset="2"/>
              <a:buChar char="Ø"/>
              <a:defRPr/>
            </a:pPr>
            <a:endParaRPr lang="ru-RU" sz="2000" i="1" dirty="0" smtClean="0">
              <a:solidFill>
                <a:srgbClr val="120468"/>
              </a:solidFill>
            </a:endParaRPr>
          </a:p>
        </p:txBody>
      </p:sp>
      <p:pic>
        <p:nvPicPr>
          <p:cNvPr id="7172" name="Picture 4" descr="http://rkomispb.ru/uploads/img/pm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8007" y="5105400"/>
            <a:ext cx="2046620" cy="12522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dic.academic.ru/pictures/wiki/files/68/Dump_truck_in_Russia_gets_load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6200" y="5105400"/>
            <a:ext cx="1669599" cy="1252199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m.progorod11.ru/userfiles/old/newsmainpic/rud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1800" y="5105400"/>
            <a:ext cx="1669600" cy="12522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6" name="Picture 18" descr="http://images.myshared.ru/961345/slide_11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57" t="38153" r="22912" b="9098"/>
          <a:stretch/>
        </p:blipFill>
        <p:spPr bwMode="auto">
          <a:xfrm>
            <a:off x="7329384" y="5105400"/>
            <a:ext cx="1814616" cy="125220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4945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Группа 17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9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6" t="2174" r="1047"/>
            <a:stretch/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35" b="-1"/>
            <a:stretch/>
          </p:blipFill>
          <p:spPr bwMode="auto">
            <a:xfrm>
              <a:off x="0" y="6332220"/>
              <a:ext cx="9144000" cy="525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084" b="14861"/>
            <a:stretch/>
          </p:blipFill>
          <p:spPr bwMode="auto">
            <a:xfrm>
              <a:off x="0" y="5505450"/>
              <a:ext cx="9144000" cy="895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23" name="Rectangle 4"/>
          <p:cNvSpPr>
            <a:spLocks noChangeArrowheads="1"/>
          </p:cNvSpPr>
          <p:nvPr/>
        </p:nvSpPr>
        <p:spPr bwMode="auto">
          <a:xfrm>
            <a:off x="152400" y="838200"/>
            <a:ext cx="88392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100" dirty="0" smtClean="0">
                <a:solidFill>
                  <a:srgbClr val="336600"/>
                </a:solidFill>
                <a:latin typeface="Verdana" pitchFamily="34" charset="0"/>
              </a:rPr>
              <a:t>Продукты комплексной переработки руды</a:t>
            </a:r>
            <a:endParaRPr lang="ru-RU" altLang="ru-RU" sz="2100" dirty="0">
              <a:solidFill>
                <a:srgbClr val="336600"/>
              </a:solidFill>
              <a:latin typeface="Verdana" pitchFamily="34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208410" y="1524000"/>
            <a:ext cx="8564563" cy="5243513"/>
            <a:chOff x="184150" y="1240150"/>
            <a:chExt cx="8686800" cy="5527362"/>
          </a:xfrm>
        </p:grpSpPr>
        <p:sp>
          <p:nvSpPr>
            <p:cNvPr id="8" name="AutoShape 3"/>
            <p:cNvSpPr>
              <a:spLocks noChangeArrowheads="1"/>
            </p:cNvSpPr>
            <p:nvPr/>
          </p:nvSpPr>
          <p:spPr bwMode="auto">
            <a:xfrm>
              <a:off x="515939" y="1240150"/>
              <a:ext cx="2851213" cy="628337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round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227000" prstMaterial="legacyMatte">
              <a:extrusionClr>
                <a:schemeClr val="hlink"/>
              </a:extrusionClr>
            </a:sp3d>
          </p:spPr>
          <p:txBody>
            <a:bodyPr wrap="none" lIns="3694" tIns="3694" rIns="3694" bIns="3694" anchor="ctr">
              <a:flatTx/>
            </a:bodyPr>
            <a:lstStyle>
              <a:lvl1pPr defTabSz="936625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36625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36625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36625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36625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600" dirty="0">
                  <a:solidFill>
                    <a:schemeClr val="bg1"/>
                  </a:solidFill>
                </a:rPr>
                <a:t>Товарные продукты</a:t>
              </a:r>
              <a:r>
                <a:rPr lang="ru-RU" altLang="ru-RU" sz="1600" dirty="0">
                  <a:solidFill>
                    <a:schemeClr val="accent2"/>
                  </a:solidFill>
                </a:rPr>
                <a:t>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600" dirty="0" err="1">
                  <a:solidFill>
                    <a:schemeClr val="bg1"/>
                  </a:solidFill>
                </a:rPr>
                <a:t>Ярегского</a:t>
              </a:r>
              <a:r>
                <a:rPr lang="ru-RU" altLang="ru-RU" sz="1600" dirty="0">
                  <a:solidFill>
                    <a:schemeClr val="bg1"/>
                  </a:solidFill>
                </a:rPr>
                <a:t> ГХК </a:t>
              </a:r>
            </a:p>
          </p:txBody>
        </p:sp>
        <p:sp>
          <p:nvSpPr>
            <p:cNvPr id="10" name="AutoShape 4"/>
            <p:cNvSpPr>
              <a:spLocks noChangeArrowheads="1"/>
            </p:cNvSpPr>
            <p:nvPr/>
          </p:nvSpPr>
          <p:spPr bwMode="auto">
            <a:xfrm>
              <a:off x="450850" y="2049463"/>
              <a:ext cx="2527300" cy="515937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lIns="3694" tIns="3694" rIns="3694" bIns="3694" anchor="ctr">
              <a:flatTx/>
            </a:bodyPr>
            <a:lstStyle>
              <a:lvl1pPr marL="892175" defTabSz="936625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36625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36625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36625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36625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50" dirty="0">
                  <a:solidFill>
                    <a:schemeClr val="bg1"/>
                  </a:solidFill>
                </a:rPr>
                <a:t>Пигментный диоксид титана</a:t>
              </a:r>
            </a:p>
          </p:txBody>
        </p:sp>
        <p:sp>
          <p:nvSpPr>
            <p:cNvPr id="11" name="AutoShape 5"/>
            <p:cNvSpPr>
              <a:spLocks noChangeArrowheads="1"/>
            </p:cNvSpPr>
            <p:nvPr/>
          </p:nvSpPr>
          <p:spPr bwMode="auto">
            <a:xfrm>
              <a:off x="3289300" y="3453336"/>
              <a:ext cx="2792413" cy="1160463"/>
            </a:xfrm>
            <a:prstGeom prst="roundRect">
              <a:avLst>
                <a:gd name="adj" fmla="val 16667"/>
              </a:avLst>
            </a:prstGeom>
            <a:solidFill>
              <a:srgbClr val="F5FFD5"/>
            </a:solid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F5FFD5"/>
              </a:extrusionClr>
            </a:sp3d>
          </p:spPr>
          <p:txBody>
            <a:bodyPr lIns="3694" tIns="3694" rIns="3694" bIns="3694" anchor="ctr">
              <a:flatTx/>
            </a:bodyPr>
            <a:lstStyle>
              <a:lvl1pPr defTabSz="936625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36625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36625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36625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36625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400" dirty="0" err="1" smtClean="0">
                  <a:solidFill>
                    <a:srgbClr val="120468"/>
                  </a:solidFill>
                </a:rPr>
                <a:t>Нефтенасышенные</a:t>
              </a:r>
              <a:r>
                <a:rPr lang="ru-RU" altLang="ru-RU" sz="1400" dirty="0" smtClean="0">
                  <a:solidFill>
                    <a:srgbClr val="120468"/>
                  </a:solidFill>
                </a:rPr>
                <a:t> </a:t>
              </a:r>
              <a:r>
                <a:rPr lang="ru-RU" altLang="ru-RU" sz="1400" dirty="0">
                  <a:solidFill>
                    <a:srgbClr val="120468"/>
                  </a:solidFill>
                </a:rPr>
                <a:t>кремнисто-титановые песчаники</a:t>
              </a:r>
            </a:p>
          </p:txBody>
        </p:sp>
        <p:sp>
          <p:nvSpPr>
            <p:cNvPr id="12" name="AutoShape 6"/>
            <p:cNvSpPr>
              <a:spLocks noChangeArrowheads="1"/>
            </p:cNvSpPr>
            <p:nvPr/>
          </p:nvSpPr>
          <p:spPr bwMode="auto">
            <a:xfrm>
              <a:off x="6215063" y="2001838"/>
              <a:ext cx="2346325" cy="527050"/>
            </a:xfrm>
            <a:prstGeom prst="roundRect">
              <a:avLst>
                <a:gd name="adj" fmla="val 16667"/>
              </a:avLst>
            </a:prstGeom>
            <a:solidFill>
              <a:srgbClr val="F5FFD5"/>
            </a:solid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F5FFD5"/>
              </a:extrusionClr>
            </a:sp3d>
          </p:spPr>
          <p:txBody>
            <a:bodyPr lIns="3694" tIns="3694" rIns="719911" bIns="3694" anchor="ctr">
              <a:flatTx/>
            </a:bodyPr>
            <a:lstStyle>
              <a:lvl1pPr defTabSz="936625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36625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36625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36625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36625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solidFill>
                    <a:srgbClr val="CC0000"/>
                  </a:solidFill>
                </a:rPr>
                <a:t>Титановая </a:t>
              </a:r>
              <a:r>
                <a:rPr lang="ru-RU" altLang="ru-RU" sz="1050" dirty="0">
                  <a:solidFill>
                    <a:srgbClr val="CC0000"/>
                  </a:solidFill>
                </a:rPr>
                <a:t>губка</a:t>
              </a:r>
              <a:r>
                <a:rPr lang="ru-RU" altLang="ru-RU" sz="1100" dirty="0">
                  <a:solidFill>
                    <a:srgbClr val="CC0000"/>
                  </a:solidFill>
                </a:rPr>
                <a:t> и титан металлический</a:t>
              </a:r>
            </a:p>
          </p:txBody>
        </p:sp>
        <p:sp>
          <p:nvSpPr>
            <p:cNvPr id="13" name="Text Box 7"/>
            <p:cNvSpPr txBox="1">
              <a:spLocks noChangeArrowheads="1"/>
            </p:cNvSpPr>
            <p:nvPr/>
          </p:nvSpPr>
          <p:spPr bwMode="auto">
            <a:xfrm>
              <a:off x="3992563" y="6330950"/>
              <a:ext cx="855662" cy="401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3806" tIns="46902" rIns="93806" bIns="46902">
              <a:spAutoFit/>
            </a:bodyPr>
            <a:lstStyle>
              <a:lvl1pPr defTabSz="936625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36625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36625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36625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36625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ru-RU" altLang="ru-RU" sz="1000" i="1" baseline="-25000"/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i="1" baseline="-25000"/>
                <a:t>     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00" i="1" baseline="-25000"/>
                <a:t>  </a:t>
              </a:r>
            </a:p>
          </p:txBody>
        </p:sp>
        <p:sp>
          <p:nvSpPr>
            <p:cNvPr id="14" name="AutoShape 8"/>
            <p:cNvSpPr>
              <a:spLocks noChangeArrowheads="1"/>
            </p:cNvSpPr>
            <p:nvPr/>
          </p:nvSpPr>
          <p:spPr bwMode="auto">
            <a:xfrm>
              <a:off x="5437188" y="1240150"/>
              <a:ext cx="2789238" cy="598174"/>
            </a:xfrm>
            <a:prstGeom prst="roundRect">
              <a:avLst>
                <a:gd name="adj" fmla="val 16667"/>
              </a:avLst>
            </a:prstGeom>
            <a:solidFill>
              <a:srgbClr val="F5FFD5"/>
            </a:solid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F5FFD5"/>
              </a:extrusionClr>
            </a:sp3d>
          </p:spPr>
          <p:txBody>
            <a:bodyPr lIns="3694" tIns="3694" rIns="3694" bIns="3694" anchor="ctr">
              <a:flatTx/>
            </a:bodyPr>
            <a:lstStyle/>
            <a:p>
              <a:pPr algn="ctr" defTabSz="938097">
                <a:defRPr/>
              </a:pPr>
              <a:r>
                <a:rPr lang="ru-RU" sz="1600" dirty="0">
                  <a:solidFill>
                    <a:schemeClr val="accent1">
                      <a:lumMod val="25000"/>
                    </a:schemeClr>
                  </a:solidFill>
                  <a:latin typeface="Arial" pitchFamily="34" charset="0"/>
                </a:rPr>
                <a:t>Перспективная </a:t>
              </a:r>
              <a:endParaRPr lang="ru-RU" sz="1600" dirty="0" smtClean="0">
                <a:solidFill>
                  <a:schemeClr val="accent1">
                    <a:lumMod val="25000"/>
                  </a:schemeClr>
                </a:solidFill>
                <a:latin typeface="Arial" pitchFamily="34" charset="0"/>
              </a:endParaRPr>
            </a:p>
            <a:p>
              <a:pPr algn="ctr" defTabSz="938097">
                <a:defRPr/>
              </a:pPr>
              <a:r>
                <a:rPr lang="ru-RU" sz="1600" dirty="0" smtClean="0">
                  <a:solidFill>
                    <a:schemeClr val="accent1">
                      <a:lumMod val="25000"/>
                    </a:schemeClr>
                  </a:solidFill>
                  <a:latin typeface="Arial" pitchFamily="34" charset="0"/>
                </a:rPr>
                <a:t>продукция </a:t>
              </a:r>
              <a:endParaRPr lang="ru-RU" sz="1600" dirty="0">
                <a:solidFill>
                  <a:schemeClr val="accent1">
                    <a:lumMod val="25000"/>
                  </a:schemeClr>
                </a:solidFill>
                <a:latin typeface="Arial" pitchFamily="34" charset="0"/>
              </a:endParaRPr>
            </a:p>
          </p:txBody>
        </p:sp>
        <p:sp>
          <p:nvSpPr>
            <p:cNvPr id="15" name="AutoShape 9"/>
            <p:cNvSpPr>
              <a:spLocks noChangeArrowheads="1"/>
            </p:cNvSpPr>
            <p:nvPr/>
          </p:nvSpPr>
          <p:spPr bwMode="auto">
            <a:xfrm rot="18458869" flipH="1">
              <a:off x="2973388" y="4822825"/>
              <a:ext cx="465137" cy="61913"/>
            </a:xfrm>
            <a:prstGeom prst="rightArrow">
              <a:avLst>
                <a:gd name="adj1" fmla="val 50000"/>
                <a:gd name="adj2" fmla="val 173419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lIns="91428" tIns="45714" rIns="91428" bIns="45714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ru-RU" altLang="ru-RU" sz="1900"/>
            </a:p>
          </p:txBody>
        </p:sp>
        <p:sp>
          <p:nvSpPr>
            <p:cNvPr id="16" name="Text Box 10"/>
            <p:cNvSpPr txBox="1">
              <a:spLocks noChangeArrowheads="1"/>
            </p:cNvSpPr>
            <p:nvPr/>
          </p:nvSpPr>
          <p:spPr bwMode="auto">
            <a:xfrm>
              <a:off x="5665788" y="5253038"/>
              <a:ext cx="858837" cy="206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3806" tIns="46902" rIns="93806" bIns="46902">
              <a:spAutoFit/>
            </a:bodyPr>
            <a:lstStyle>
              <a:lvl1pPr defTabSz="936625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36625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36625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36625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36625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ru-RU" altLang="ru-RU" sz="1100" baseline="-25000"/>
                <a:t> </a:t>
              </a:r>
            </a:p>
          </p:txBody>
        </p:sp>
        <p:sp>
          <p:nvSpPr>
            <p:cNvPr id="17" name="AutoShape 11"/>
            <p:cNvSpPr>
              <a:spLocks noChangeArrowheads="1"/>
            </p:cNvSpPr>
            <p:nvPr/>
          </p:nvSpPr>
          <p:spPr bwMode="auto">
            <a:xfrm rot="1842868" flipH="1" flipV="1">
              <a:off x="5665788" y="1865313"/>
              <a:ext cx="339725" cy="947737"/>
            </a:xfrm>
            <a:prstGeom prst="downArrow">
              <a:avLst>
                <a:gd name="adj1" fmla="val 50000"/>
                <a:gd name="adj2" fmla="val 64396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lIns="91428" tIns="45714" rIns="91428" bIns="45714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ru-RU" altLang="ru-RU" sz="1900"/>
            </a:p>
          </p:txBody>
        </p:sp>
        <p:sp>
          <p:nvSpPr>
            <p:cNvPr id="22" name="AutoShape 12"/>
            <p:cNvSpPr>
              <a:spLocks noChangeArrowheads="1"/>
            </p:cNvSpPr>
            <p:nvPr/>
          </p:nvSpPr>
          <p:spPr bwMode="auto">
            <a:xfrm>
              <a:off x="184150" y="3536950"/>
              <a:ext cx="2592388" cy="644525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lIns="93806" tIns="46902" rIns="93806" bIns="46902" anchor="ctr">
              <a:flatTx/>
            </a:bodyPr>
            <a:lstStyle>
              <a:lvl1pPr marL="892175" defTabSz="936625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36625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36625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36625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36625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50">
                  <a:solidFill>
                    <a:schemeClr val="bg1"/>
                  </a:solidFill>
                </a:rPr>
                <a:t>Тонкодисперсный диоксид кремния (аэросил)</a:t>
              </a:r>
              <a:endParaRPr lang="ru-RU" altLang="ru-RU" sz="1050">
                <a:solidFill>
                  <a:schemeClr val="hlink"/>
                </a:solidFill>
              </a:endParaRPr>
            </a:p>
          </p:txBody>
        </p:sp>
        <p:sp>
          <p:nvSpPr>
            <p:cNvPr id="23" name="AutoShape 13"/>
            <p:cNvSpPr>
              <a:spLocks noChangeArrowheads="1"/>
            </p:cNvSpPr>
            <p:nvPr/>
          </p:nvSpPr>
          <p:spPr bwMode="auto">
            <a:xfrm>
              <a:off x="298450" y="2825750"/>
              <a:ext cx="2527300" cy="452438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lIns="93806" tIns="46902" rIns="93806" bIns="46902" anchor="ctr">
              <a:flatTx/>
            </a:bodyPr>
            <a:lstStyle>
              <a:lvl1pPr marL="892175" defTabSz="936625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36625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36625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36625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36625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50">
                  <a:solidFill>
                    <a:schemeClr val="bg1"/>
                  </a:solidFill>
                </a:rPr>
                <a:t>Нанодиоксид титана</a:t>
              </a:r>
            </a:p>
          </p:txBody>
        </p:sp>
        <p:sp>
          <p:nvSpPr>
            <p:cNvPr id="24" name="AutoShape 16"/>
            <p:cNvSpPr>
              <a:spLocks noChangeArrowheads="1"/>
            </p:cNvSpPr>
            <p:nvPr/>
          </p:nvSpPr>
          <p:spPr bwMode="auto">
            <a:xfrm>
              <a:off x="252413" y="4440238"/>
              <a:ext cx="2592387" cy="515937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lIns="93806" tIns="46902" rIns="93806" bIns="46902" anchor="ctr">
              <a:flatTx/>
            </a:bodyPr>
            <a:lstStyle>
              <a:lvl1pPr marL="809625" defTabSz="936625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36625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36625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36625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36625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50" dirty="0">
                  <a:solidFill>
                    <a:schemeClr val="bg1"/>
                  </a:solidFill>
                </a:rPr>
                <a:t>Модифицированный </a:t>
              </a:r>
              <a:r>
                <a:rPr lang="ru-RU" altLang="ru-RU" sz="1050" dirty="0" err="1">
                  <a:solidFill>
                    <a:schemeClr val="bg1"/>
                  </a:solidFill>
                </a:rPr>
                <a:t>аэросил</a:t>
              </a:r>
              <a:r>
                <a:rPr lang="ru-RU" altLang="ru-RU" sz="1050" dirty="0">
                  <a:solidFill>
                    <a:schemeClr val="bg1"/>
                  </a:solidFill>
                </a:rPr>
                <a:t> - </a:t>
              </a:r>
              <a:r>
                <a:rPr lang="ru-RU" altLang="ru-RU" sz="1050" dirty="0" err="1">
                  <a:solidFill>
                    <a:schemeClr val="bg1"/>
                  </a:solidFill>
                </a:rPr>
                <a:t>органокремнеземы</a:t>
              </a:r>
              <a:endParaRPr lang="ru-RU" altLang="ru-RU" sz="1050" dirty="0">
                <a:solidFill>
                  <a:schemeClr val="bg1"/>
                </a:solidFill>
              </a:endParaRPr>
            </a:p>
          </p:txBody>
        </p:sp>
        <p:sp>
          <p:nvSpPr>
            <p:cNvPr id="25" name="AutoShape 17"/>
            <p:cNvSpPr>
              <a:spLocks noChangeArrowheads="1"/>
            </p:cNvSpPr>
            <p:nvPr/>
          </p:nvSpPr>
          <p:spPr bwMode="auto">
            <a:xfrm>
              <a:off x="6386513" y="2703513"/>
              <a:ext cx="2325687" cy="587375"/>
            </a:xfrm>
            <a:prstGeom prst="roundRect">
              <a:avLst>
                <a:gd name="adj" fmla="val 16667"/>
              </a:avLst>
            </a:prstGeom>
            <a:solidFill>
              <a:srgbClr val="F5FFD5"/>
            </a:solid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F5FFD5"/>
              </a:extrusionClr>
            </a:sp3d>
          </p:spPr>
          <p:txBody>
            <a:bodyPr lIns="3694" tIns="3694" rIns="539933" bIns="3694" anchor="ctr">
              <a:flatTx/>
            </a:bodyPr>
            <a:lstStyle>
              <a:lvl1pPr defTabSz="936625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36625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36625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36625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36625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solidFill>
                    <a:srgbClr val="120468"/>
                  </a:solidFill>
                </a:rPr>
                <a:t>Титановая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solidFill>
                    <a:srgbClr val="120468"/>
                  </a:solidFill>
                </a:rPr>
                <a:t>лигатура</a:t>
              </a:r>
              <a:r>
                <a:rPr lang="ru-RU" altLang="ru-RU" sz="900" dirty="0">
                  <a:solidFill>
                    <a:srgbClr val="120468"/>
                  </a:solidFill>
                </a:rPr>
                <a:t> </a:t>
              </a:r>
            </a:p>
          </p:txBody>
        </p:sp>
        <p:sp>
          <p:nvSpPr>
            <p:cNvPr id="26" name="AutoShape 19"/>
            <p:cNvSpPr>
              <a:spLocks noChangeArrowheads="1"/>
            </p:cNvSpPr>
            <p:nvPr/>
          </p:nvSpPr>
          <p:spPr bwMode="auto">
            <a:xfrm>
              <a:off x="6022975" y="5846763"/>
              <a:ext cx="2725738" cy="454025"/>
            </a:xfrm>
            <a:prstGeom prst="roundRect">
              <a:avLst>
                <a:gd name="adj" fmla="val 16667"/>
              </a:avLst>
            </a:prstGeom>
            <a:solidFill>
              <a:srgbClr val="F5FFD5"/>
            </a:solid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F5FFD5"/>
              </a:extrusionClr>
            </a:sp3d>
          </p:spPr>
          <p:txBody>
            <a:bodyPr lIns="3694" tIns="3694" rIns="899888" bIns="3694" anchor="ctr">
              <a:flatTx/>
            </a:bodyPr>
            <a:lstStyle>
              <a:lvl1pPr defTabSz="936625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36625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36625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36625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36625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solidFill>
                    <a:srgbClr val="CC0000"/>
                  </a:solidFill>
                </a:rPr>
                <a:t>Поликристаллический 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solidFill>
                    <a:srgbClr val="CC0000"/>
                  </a:solidFill>
                </a:rPr>
                <a:t>кремний</a:t>
              </a:r>
            </a:p>
          </p:txBody>
        </p:sp>
        <p:sp>
          <p:nvSpPr>
            <p:cNvPr id="27" name="AutoShape 20"/>
            <p:cNvSpPr>
              <a:spLocks noChangeArrowheads="1"/>
            </p:cNvSpPr>
            <p:nvPr/>
          </p:nvSpPr>
          <p:spPr bwMode="auto">
            <a:xfrm>
              <a:off x="782638" y="5991225"/>
              <a:ext cx="2392362" cy="452438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lIns="3694" tIns="3694" rIns="3694" bIns="3694" anchor="ctr">
              <a:flatTx/>
            </a:bodyPr>
            <a:lstStyle>
              <a:lvl1pPr marL="809625" defTabSz="936625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36625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36625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36625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36625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50">
                  <a:solidFill>
                    <a:schemeClr val="bg1"/>
                  </a:solidFill>
                </a:rPr>
                <a:t>Метасиликат натрия</a:t>
              </a:r>
            </a:p>
          </p:txBody>
        </p:sp>
        <p:sp>
          <p:nvSpPr>
            <p:cNvPr id="28" name="AutoShape 21"/>
            <p:cNvSpPr>
              <a:spLocks noChangeArrowheads="1"/>
            </p:cNvSpPr>
            <p:nvPr/>
          </p:nvSpPr>
          <p:spPr bwMode="auto">
            <a:xfrm>
              <a:off x="365125" y="5216525"/>
              <a:ext cx="2611438" cy="515938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lIns="3694" tIns="3694" rIns="3694" bIns="3694" anchor="ctr">
              <a:flatTx/>
            </a:bodyPr>
            <a:lstStyle>
              <a:lvl1pPr marL="892175" defTabSz="936625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36625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36625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36625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36625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050">
                  <a:solidFill>
                    <a:schemeClr val="bg1"/>
                  </a:solidFill>
                </a:rPr>
                <a:t>Цветные титановые пигменты</a:t>
              </a:r>
            </a:p>
          </p:txBody>
        </p:sp>
        <p:sp>
          <p:nvSpPr>
            <p:cNvPr id="29" name="AutoShape 22"/>
            <p:cNvSpPr>
              <a:spLocks noChangeArrowheads="1"/>
            </p:cNvSpPr>
            <p:nvPr/>
          </p:nvSpPr>
          <p:spPr bwMode="auto">
            <a:xfrm flipH="1">
              <a:off x="2898775" y="3798888"/>
              <a:ext cx="409575" cy="68262"/>
            </a:xfrm>
            <a:prstGeom prst="rightArrow">
              <a:avLst>
                <a:gd name="adj1" fmla="val 50000"/>
                <a:gd name="adj2" fmla="val 16250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8" tIns="45714" rIns="91428" bIns="45714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ru-RU" altLang="ru-RU" sz="1900"/>
            </a:p>
          </p:txBody>
        </p:sp>
        <p:sp>
          <p:nvSpPr>
            <p:cNvPr id="30" name="AutoShape 23"/>
            <p:cNvSpPr>
              <a:spLocks noChangeArrowheads="1"/>
            </p:cNvSpPr>
            <p:nvPr/>
          </p:nvSpPr>
          <p:spPr bwMode="auto">
            <a:xfrm rot="-1710560" flipH="1" flipV="1">
              <a:off x="3308350" y="1855788"/>
              <a:ext cx="339725" cy="787400"/>
            </a:xfrm>
            <a:prstGeom prst="downArrow">
              <a:avLst>
                <a:gd name="adj1" fmla="val 50000"/>
                <a:gd name="adj2" fmla="val 5348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lIns="91428" tIns="45714" rIns="91428" bIns="45714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ru-RU" altLang="ru-RU" sz="1900"/>
            </a:p>
          </p:txBody>
        </p:sp>
        <p:sp>
          <p:nvSpPr>
            <p:cNvPr id="31" name="AutoShape 24"/>
            <p:cNvSpPr>
              <a:spLocks noChangeArrowheads="1"/>
            </p:cNvSpPr>
            <p:nvPr/>
          </p:nvSpPr>
          <p:spPr bwMode="auto">
            <a:xfrm rot="13963702" flipH="1">
              <a:off x="5838032" y="4831556"/>
              <a:ext cx="463550" cy="61913"/>
            </a:xfrm>
            <a:prstGeom prst="rightArrow">
              <a:avLst>
                <a:gd name="adj1" fmla="val 50000"/>
                <a:gd name="adj2" fmla="val 172758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lIns="91428" tIns="45714" rIns="91428" bIns="45714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ru-RU" altLang="ru-RU" sz="1900"/>
            </a:p>
          </p:txBody>
        </p:sp>
        <p:sp>
          <p:nvSpPr>
            <p:cNvPr id="32" name="AutoShape 25"/>
            <p:cNvSpPr>
              <a:spLocks noChangeArrowheads="1"/>
            </p:cNvSpPr>
            <p:nvPr/>
          </p:nvSpPr>
          <p:spPr bwMode="auto">
            <a:xfrm>
              <a:off x="6105525" y="3857625"/>
              <a:ext cx="393700" cy="66675"/>
            </a:xfrm>
            <a:prstGeom prst="rightArrow">
              <a:avLst>
                <a:gd name="adj1" fmla="val 50000"/>
                <a:gd name="adj2" fmla="val 159921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8" tIns="45714" rIns="91428" bIns="45714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ru-RU" altLang="ru-RU" sz="1900"/>
            </a:p>
          </p:txBody>
        </p:sp>
        <p:sp>
          <p:nvSpPr>
            <p:cNvPr id="33" name="AutoShape 26"/>
            <p:cNvSpPr>
              <a:spLocks noChangeArrowheads="1"/>
            </p:cNvSpPr>
            <p:nvPr/>
          </p:nvSpPr>
          <p:spPr bwMode="auto">
            <a:xfrm>
              <a:off x="6499225" y="3465513"/>
              <a:ext cx="2327275" cy="617537"/>
            </a:xfrm>
            <a:prstGeom prst="roundRect">
              <a:avLst>
                <a:gd name="adj" fmla="val 16667"/>
              </a:avLst>
            </a:prstGeom>
            <a:solidFill>
              <a:srgbClr val="F5FFD5"/>
            </a:solid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F5FFD5"/>
              </a:extrusionClr>
            </a:sp3d>
          </p:spPr>
          <p:txBody>
            <a:bodyPr lIns="3694" tIns="3694" rIns="539933" bIns="3694" anchor="ctr">
              <a:flatTx/>
            </a:bodyPr>
            <a:lstStyle>
              <a:lvl1pPr defTabSz="936625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36625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36625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36625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36625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solidFill>
                    <a:srgbClr val="120468"/>
                  </a:solidFill>
                </a:rPr>
                <a:t>Титановый шлак</a:t>
              </a:r>
            </a:p>
          </p:txBody>
        </p:sp>
        <p:sp>
          <p:nvSpPr>
            <p:cNvPr id="34" name="AutoShape 27"/>
            <p:cNvSpPr>
              <a:spLocks noChangeArrowheads="1"/>
            </p:cNvSpPr>
            <p:nvPr/>
          </p:nvSpPr>
          <p:spPr bwMode="auto">
            <a:xfrm>
              <a:off x="3289300" y="5280025"/>
              <a:ext cx="2525713" cy="452438"/>
            </a:xfrm>
            <a:prstGeom prst="roundRect">
              <a:avLst>
                <a:gd name="adj" fmla="val 16667"/>
              </a:avLst>
            </a:prstGeom>
            <a:solidFill>
              <a:srgbClr val="F5FFD5"/>
            </a:solid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F5FFD5"/>
              </a:extrusionClr>
            </a:sp3d>
          </p:spPr>
          <p:txBody>
            <a:bodyPr lIns="3694" tIns="3694" rIns="3694" bIns="3694" anchor="ctr">
              <a:flatTx/>
            </a:bodyPr>
            <a:lstStyle>
              <a:lvl1pPr defTabSz="936625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36625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36625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36625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36625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solidFill>
                    <a:srgbClr val="120468"/>
                  </a:solidFill>
                </a:rPr>
                <a:t>Попутная </a:t>
              </a:r>
              <a:r>
                <a:rPr lang="ru-RU" altLang="ru-RU" sz="1200" dirty="0" smtClean="0">
                  <a:solidFill>
                    <a:srgbClr val="120468"/>
                  </a:solidFill>
                </a:rPr>
                <a:t>продукция</a:t>
              </a:r>
              <a:endParaRPr lang="ru-RU" altLang="ru-RU" sz="1200" dirty="0">
                <a:solidFill>
                  <a:srgbClr val="120468"/>
                </a:solidFill>
              </a:endParaRPr>
            </a:p>
          </p:txBody>
        </p:sp>
        <p:sp>
          <p:nvSpPr>
            <p:cNvPr id="35" name="AutoShape 28"/>
            <p:cNvSpPr>
              <a:spLocks noChangeArrowheads="1"/>
            </p:cNvSpPr>
            <p:nvPr/>
          </p:nvSpPr>
          <p:spPr bwMode="auto">
            <a:xfrm>
              <a:off x="4438650" y="4635500"/>
              <a:ext cx="66675" cy="514350"/>
            </a:xfrm>
            <a:prstGeom prst="downArrow">
              <a:avLst>
                <a:gd name="adj1" fmla="val 50000"/>
                <a:gd name="adj2" fmla="val 178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8" tIns="45714" rIns="91428" bIns="45714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ru-RU" altLang="ru-RU" sz="1900"/>
            </a:p>
          </p:txBody>
        </p:sp>
        <p:sp>
          <p:nvSpPr>
            <p:cNvPr id="36" name="AutoShape 29"/>
            <p:cNvSpPr>
              <a:spLocks noChangeArrowheads="1"/>
            </p:cNvSpPr>
            <p:nvPr/>
          </p:nvSpPr>
          <p:spPr bwMode="auto">
            <a:xfrm>
              <a:off x="3508375" y="6315074"/>
              <a:ext cx="2060575" cy="452438"/>
            </a:xfrm>
            <a:prstGeom prst="roundRect">
              <a:avLst>
                <a:gd name="adj" fmla="val 16667"/>
              </a:avLst>
            </a:prstGeom>
            <a:solidFill>
              <a:schemeClr val="hlink"/>
            </a:solid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lIns="3694" tIns="3694" rIns="3694" bIns="3694" anchor="ctr">
              <a:flatTx/>
            </a:bodyPr>
            <a:lstStyle>
              <a:lvl1pPr defTabSz="936625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36625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36625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36625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36625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>
                  <a:solidFill>
                    <a:schemeClr val="bg1"/>
                  </a:solidFill>
                </a:rPr>
                <a:t>Нефть</a:t>
              </a:r>
            </a:p>
          </p:txBody>
        </p:sp>
        <p:sp>
          <p:nvSpPr>
            <p:cNvPr id="37" name="AutoShape 30"/>
            <p:cNvSpPr>
              <a:spLocks noChangeArrowheads="1"/>
            </p:cNvSpPr>
            <p:nvPr/>
          </p:nvSpPr>
          <p:spPr bwMode="auto">
            <a:xfrm>
              <a:off x="4438650" y="5767388"/>
              <a:ext cx="68263" cy="503237"/>
            </a:xfrm>
            <a:prstGeom prst="downArrow">
              <a:avLst>
                <a:gd name="adj1" fmla="val 50000"/>
                <a:gd name="adj2" fmla="val 17010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1428" tIns="45714" rIns="91428" bIns="45714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ru-RU" altLang="ru-RU" sz="1900"/>
            </a:p>
          </p:txBody>
        </p:sp>
        <p:sp>
          <p:nvSpPr>
            <p:cNvPr id="38" name="AutoShape 31"/>
            <p:cNvSpPr>
              <a:spLocks noChangeArrowheads="1"/>
            </p:cNvSpPr>
            <p:nvPr/>
          </p:nvSpPr>
          <p:spPr bwMode="auto">
            <a:xfrm>
              <a:off x="3422650" y="2565400"/>
              <a:ext cx="2459038" cy="517525"/>
            </a:xfrm>
            <a:prstGeom prst="roundRect">
              <a:avLst>
                <a:gd name="adj" fmla="val 16667"/>
              </a:avLst>
            </a:prstGeom>
            <a:solidFill>
              <a:srgbClr val="F5FFD5"/>
            </a:solid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F5FFD5"/>
              </a:extrusionClr>
            </a:sp3d>
          </p:spPr>
          <p:txBody>
            <a:bodyPr lIns="3694" tIns="3694" rIns="3694" bIns="3694" anchor="ctr">
              <a:flatTx/>
            </a:bodyPr>
            <a:lstStyle>
              <a:lvl1pPr defTabSz="936625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36625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36625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36625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36625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200" dirty="0">
                  <a:solidFill>
                    <a:srgbClr val="120468"/>
                  </a:solidFill>
                </a:rPr>
                <a:t>Титановые концентраты                (от 50 до 95% Т</a:t>
              </a:r>
              <a:r>
                <a:rPr lang="en-US" altLang="ru-RU" sz="1200" dirty="0" err="1">
                  <a:solidFill>
                    <a:srgbClr val="120468"/>
                  </a:solidFill>
                </a:rPr>
                <a:t>i</a:t>
              </a:r>
              <a:r>
                <a:rPr lang="ru-RU" altLang="ru-RU" sz="1200" dirty="0">
                  <a:solidFill>
                    <a:srgbClr val="120468"/>
                  </a:solidFill>
                </a:rPr>
                <a:t>О</a:t>
              </a:r>
              <a:r>
                <a:rPr lang="ru-RU" altLang="ru-RU" sz="800" dirty="0">
                  <a:solidFill>
                    <a:srgbClr val="120468"/>
                  </a:solidFill>
                </a:rPr>
                <a:t>2</a:t>
              </a:r>
              <a:r>
                <a:rPr lang="ru-RU" altLang="ru-RU" sz="1200" dirty="0">
                  <a:solidFill>
                    <a:srgbClr val="120468"/>
                  </a:solidFill>
                </a:rPr>
                <a:t>)</a:t>
              </a:r>
              <a:endParaRPr lang="ru-RU" altLang="ru-RU" sz="800" dirty="0">
                <a:solidFill>
                  <a:srgbClr val="120468"/>
                </a:solidFill>
              </a:endParaRPr>
            </a:p>
          </p:txBody>
        </p:sp>
        <p:sp>
          <p:nvSpPr>
            <p:cNvPr id="39" name="AutoShape 32"/>
            <p:cNvSpPr>
              <a:spLocks noChangeArrowheads="1"/>
            </p:cNvSpPr>
            <p:nvPr/>
          </p:nvSpPr>
          <p:spPr bwMode="auto">
            <a:xfrm rot="16200000" flipV="1">
              <a:off x="4489450" y="3213100"/>
              <a:ext cx="323850" cy="63500"/>
            </a:xfrm>
            <a:prstGeom prst="rightArrow">
              <a:avLst>
                <a:gd name="adj1" fmla="val 50000"/>
                <a:gd name="adj2" fmla="val 117725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lIns="91428" tIns="45714" rIns="91428" bIns="45714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ru-RU" altLang="ru-RU" sz="1900"/>
            </a:p>
          </p:txBody>
        </p:sp>
        <p:pic>
          <p:nvPicPr>
            <p:cNvPr id="40" name="Picture 33" descr=":: Фото - Виктор Вологодский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64528" y="2043400"/>
              <a:ext cx="332581" cy="465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icture 3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70146" y="5898999"/>
              <a:ext cx="758826" cy="345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icture 3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9479" y="4145924"/>
              <a:ext cx="540640" cy="385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" name="AutoShape 36"/>
            <p:cNvSpPr>
              <a:spLocks noChangeArrowheads="1"/>
            </p:cNvSpPr>
            <p:nvPr/>
          </p:nvSpPr>
          <p:spPr bwMode="auto">
            <a:xfrm>
              <a:off x="6353175" y="5091113"/>
              <a:ext cx="2424113" cy="503237"/>
            </a:xfrm>
            <a:prstGeom prst="roundRect">
              <a:avLst>
                <a:gd name="adj" fmla="val 16667"/>
              </a:avLst>
            </a:prstGeom>
            <a:solidFill>
              <a:srgbClr val="F5FFD5"/>
            </a:solid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F5FFD5"/>
              </a:extrusionClr>
            </a:sp3d>
          </p:spPr>
          <p:txBody>
            <a:bodyPr lIns="3694" tIns="3694" rIns="3694" bIns="3694" anchor="ctr">
              <a:flatTx/>
            </a:bodyPr>
            <a:lstStyle>
              <a:lvl1pPr defTabSz="936625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36625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36625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36625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36625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solidFill>
                    <a:srgbClr val="120468"/>
                  </a:solidFill>
                </a:rPr>
                <a:t>Твердосплавные и абразивные материалы</a:t>
              </a:r>
            </a:p>
          </p:txBody>
        </p:sp>
        <p:pic>
          <p:nvPicPr>
            <p:cNvPr id="44" name="Picture 37" descr="+1_Автоклавный_концентрат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0394" y="2180650"/>
              <a:ext cx="678738" cy="384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38" descr="+3-Цв_титановый_пигмент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6491" y="5280025"/>
              <a:ext cx="576549" cy="420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39" descr="+4-Пигментный _диоксид_титана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916" y="3646488"/>
              <a:ext cx="665163" cy="454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40" descr="+13-Диоксид_титана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3778" y="2117011"/>
              <a:ext cx="561465" cy="408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Picture 41" descr="+Метасиликат_натрия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8363" y="5927725"/>
              <a:ext cx="598487" cy="4730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Picture 42" descr="+6-Титановая_лигатура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28910" y="2766325"/>
              <a:ext cx="500062" cy="458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" name="Picture 43" descr="+10-Шлак_титановый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06943" y="3536950"/>
              <a:ext cx="499316" cy="476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45" descr="+Нанодиоксид_титана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203" y="2836747"/>
              <a:ext cx="586804" cy="416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Picture 46" descr="Модиф_аэросил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203" y="4507761"/>
              <a:ext cx="587065" cy="427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" name="Picture 47" descr="+Руда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7956" y="4169412"/>
              <a:ext cx="465138" cy="338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" name="AutoShape 9"/>
            <p:cNvSpPr>
              <a:spLocks noChangeArrowheads="1"/>
            </p:cNvSpPr>
            <p:nvPr/>
          </p:nvSpPr>
          <p:spPr bwMode="auto">
            <a:xfrm rot="18458869" flipH="1">
              <a:off x="3306763" y="5934075"/>
              <a:ext cx="465137" cy="61913"/>
            </a:xfrm>
            <a:prstGeom prst="rightArrow">
              <a:avLst>
                <a:gd name="adj1" fmla="val 50000"/>
                <a:gd name="adj2" fmla="val 173385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wrap="none" lIns="91428" tIns="45714" rIns="91428" bIns="45714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ru-RU" altLang="ru-RU" sz="1900"/>
            </a:p>
          </p:txBody>
        </p:sp>
        <p:sp>
          <p:nvSpPr>
            <p:cNvPr id="56" name="AutoShape 36"/>
            <p:cNvSpPr>
              <a:spLocks noChangeArrowheads="1"/>
            </p:cNvSpPr>
            <p:nvPr/>
          </p:nvSpPr>
          <p:spPr bwMode="auto">
            <a:xfrm>
              <a:off x="6400800" y="4257675"/>
              <a:ext cx="2470150" cy="628650"/>
            </a:xfrm>
            <a:prstGeom prst="roundRect">
              <a:avLst>
                <a:gd name="adj" fmla="val 16667"/>
              </a:avLst>
            </a:prstGeom>
            <a:solidFill>
              <a:srgbClr val="F5FFD5"/>
            </a:solidFill>
            <a:ln w="9525">
              <a:round/>
              <a:headEnd/>
              <a:tailEnd/>
            </a:ln>
            <a:scene3d>
              <a:camera prst="legacyObliqueTopRight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F5FFD5"/>
              </a:extrusionClr>
            </a:sp3d>
          </p:spPr>
          <p:txBody>
            <a:bodyPr lIns="3694" tIns="3694" rIns="3694" bIns="3694" anchor="ctr">
              <a:flatTx/>
            </a:bodyPr>
            <a:lstStyle>
              <a:lvl1pPr defTabSz="936625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36625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36625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36625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36625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366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100" dirty="0">
                  <a:solidFill>
                    <a:srgbClr val="120468"/>
                  </a:solidFill>
                </a:rPr>
                <a:t>Карбиды, нитриды и карбо- нитриды титана и кремния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07206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Группа 17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9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6" t="2174" r="1047"/>
            <a:stretch/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35" b="-1"/>
            <a:stretch/>
          </p:blipFill>
          <p:spPr bwMode="auto">
            <a:xfrm>
              <a:off x="0" y="6332220"/>
              <a:ext cx="9144000" cy="525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084" b="14861"/>
            <a:stretch/>
          </p:blipFill>
          <p:spPr bwMode="auto">
            <a:xfrm>
              <a:off x="0" y="5505450"/>
              <a:ext cx="9144000" cy="895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23" name="Rectangle 4"/>
          <p:cNvSpPr>
            <a:spLocks noChangeArrowheads="1"/>
          </p:cNvSpPr>
          <p:nvPr/>
        </p:nvSpPr>
        <p:spPr bwMode="auto">
          <a:xfrm>
            <a:off x="1447800" y="914400"/>
            <a:ext cx="62484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100" dirty="0" smtClean="0">
                <a:solidFill>
                  <a:srgbClr val="336600"/>
                </a:solidFill>
                <a:latin typeface="Verdana" pitchFamily="34" charset="0"/>
              </a:rPr>
              <a:t>Преимущества проекта</a:t>
            </a:r>
            <a:endParaRPr lang="ru-RU" altLang="ru-RU" sz="2100" dirty="0">
              <a:solidFill>
                <a:srgbClr val="336600"/>
              </a:solidFill>
              <a:latin typeface="Verdana" pitchFamily="34" charset="0"/>
            </a:endParaRPr>
          </a:p>
        </p:txBody>
      </p:sp>
      <p:pic>
        <p:nvPicPr>
          <p:cNvPr id="10" name="Рисунок 9" descr="П-2299972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0783" y="914400"/>
            <a:ext cx="1167017" cy="167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0" descr="П-2382094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1447800"/>
            <a:ext cx="1139826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 descr="П-2314257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0308" y="1905000"/>
            <a:ext cx="1157492" cy="1508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2" descr="П-2321543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2438400"/>
            <a:ext cx="1149351" cy="155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13" descr="П-2314254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2971800"/>
            <a:ext cx="1128918" cy="1627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 descr="П-2309120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0148" y="3505200"/>
            <a:ext cx="1060452" cy="144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 descr="Файл 1+.jp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6937" y="4038600"/>
            <a:ext cx="1204644" cy="1686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Рисунок 16" descr="Файл 3+.jp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472" y="4572000"/>
            <a:ext cx="1234728" cy="176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Рисунок 21" descr="Файл 5+.jp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5029200"/>
            <a:ext cx="1101475" cy="156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3"/>
          <p:cNvSpPr>
            <a:spLocks noGrp="1" noChangeArrowheads="1"/>
          </p:cNvSpPr>
          <p:nvPr/>
        </p:nvSpPr>
        <p:spPr bwMode="auto">
          <a:xfrm>
            <a:off x="19052" y="1448753"/>
            <a:ext cx="7531096" cy="5104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just" eaLnBrk="1" hangingPunct="1">
              <a:spcBef>
                <a:spcPts val="1000"/>
              </a:spcBef>
              <a:buFont typeface="Wingdings" panose="05000000000000000000" pitchFamily="2" charset="2"/>
              <a:buChar char="Ø"/>
              <a:defRPr/>
            </a:pPr>
            <a:r>
              <a:rPr lang="ru-RU" sz="1450" dirty="0" smtClean="0">
                <a:solidFill>
                  <a:srgbClr val="003366"/>
                </a:solidFill>
              </a:rPr>
              <a:t>Природная уникальность кремнисто-титанового сырья в сочетании с инновационными технологиями переработки позволяют получить высоколиквидные товарные продукты;</a:t>
            </a:r>
          </a:p>
          <a:p>
            <a:pPr algn="just" eaLnBrk="1" hangingPunct="1">
              <a:spcBef>
                <a:spcPts val="1000"/>
              </a:spcBef>
              <a:buFont typeface="Wingdings" panose="05000000000000000000" pitchFamily="2" charset="2"/>
              <a:buChar char="Ø"/>
              <a:defRPr/>
            </a:pPr>
            <a:r>
              <a:rPr lang="ru-RU" sz="1450" dirty="0" smtClean="0">
                <a:solidFill>
                  <a:srgbClr val="003366"/>
                </a:solidFill>
              </a:rPr>
              <a:t>Детальная изученность месторождения;</a:t>
            </a:r>
          </a:p>
          <a:p>
            <a:pPr algn="just" eaLnBrk="1" hangingPunct="1">
              <a:spcBef>
                <a:spcPts val="1000"/>
              </a:spcBef>
              <a:buFont typeface="Wingdings" panose="05000000000000000000" pitchFamily="2" charset="2"/>
              <a:buChar char="Ø"/>
              <a:defRPr/>
            </a:pPr>
            <a:r>
              <a:rPr lang="ru-RU" sz="1450" dirty="0" smtClean="0">
                <a:solidFill>
                  <a:srgbClr val="003366"/>
                </a:solidFill>
              </a:rPr>
              <a:t>Огромные запасы руды, разведанные по самым высоким категориям, обеспечат комплекс сырьем более чем на 50 лет;</a:t>
            </a:r>
          </a:p>
          <a:p>
            <a:pPr algn="just" eaLnBrk="1" hangingPunct="1">
              <a:spcBef>
                <a:spcPts val="1000"/>
              </a:spcBef>
              <a:buFont typeface="Wingdings" panose="05000000000000000000" pitchFamily="2" charset="2"/>
              <a:buChar char="Ø"/>
              <a:defRPr/>
            </a:pPr>
            <a:r>
              <a:rPr lang="ru-RU" sz="1450" dirty="0" smtClean="0">
                <a:solidFill>
                  <a:srgbClr val="003366"/>
                </a:solidFill>
              </a:rPr>
              <a:t>Отсутствие отечественного производителя пигментного диоксида титана и высококачественных кремнеземсодержащих продуктов;</a:t>
            </a:r>
          </a:p>
          <a:p>
            <a:pPr algn="just" eaLnBrk="1" hangingPunct="1">
              <a:spcBef>
                <a:spcPts val="1000"/>
              </a:spcBef>
              <a:buFont typeface="Wingdings" panose="05000000000000000000" pitchFamily="2" charset="2"/>
              <a:buChar char="Ø"/>
              <a:defRPr/>
            </a:pPr>
            <a:r>
              <a:rPr lang="ru-RU" sz="1450" dirty="0" smtClean="0">
                <a:solidFill>
                  <a:srgbClr val="003366"/>
                </a:solidFill>
              </a:rPr>
              <a:t>Стабильный рост потребности как Российского, так и зарубежного рынка в продукции комплекса: пигментном диоксиде титана и </a:t>
            </a:r>
            <a:r>
              <a:rPr lang="ru-RU" sz="1450" dirty="0" err="1" smtClean="0">
                <a:solidFill>
                  <a:srgbClr val="003366"/>
                </a:solidFill>
              </a:rPr>
              <a:t>аэросиле</a:t>
            </a:r>
            <a:r>
              <a:rPr lang="ru-RU" sz="1450" dirty="0" smtClean="0">
                <a:solidFill>
                  <a:srgbClr val="003366"/>
                </a:solidFill>
              </a:rPr>
              <a:t>;</a:t>
            </a:r>
          </a:p>
          <a:p>
            <a:pPr algn="just" eaLnBrk="1" hangingPunct="1">
              <a:spcBef>
                <a:spcPts val="1000"/>
              </a:spcBef>
              <a:buFont typeface="Wingdings" panose="05000000000000000000" pitchFamily="2" charset="2"/>
              <a:buChar char="Ø"/>
              <a:defRPr/>
            </a:pPr>
            <a:r>
              <a:rPr lang="ru-RU" sz="1450" dirty="0" smtClean="0">
                <a:solidFill>
                  <a:srgbClr val="003366"/>
                </a:solidFill>
              </a:rPr>
              <a:t>Высокая готовность проекта к реализации – наличие полного комплекта технической и проектной документации;</a:t>
            </a:r>
          </a:p>
          <a:p>
            <a:pPr algn="just" eaLnBrk="1" hangingPunct="1">
              <a:spcBef>
                <a:spcPts val="1000"/>
              </a:spcBef>
              <a:buFont typeface="Wingdings" panose="05000000000000000000" pitchFamily="2" charset="2"/>
              <a:buChar char="Ø"/>
              <a:defRPr/>
            </a:pPr>
            <a:r>
              <a:rPr lang="ru-RU" sz="1450" dirty="0" smtClean="0">
                <a:solidFill>
                  <a:srgbClr val="003366"/>
                </a:solidFill>
              </a:rPr>
              <a:t>Близость крупного города (г. Ухта) с многопрофильным университетом и рядом научно-исследовательских и</a:t>
            </a:r>
            <a:r>
              <a:rPr lang="en-US" sz="1450" dirty="0" smtClean="0">
                <a:solidFill>
                  <a:srgbClr val="003366"/>
                </a:solidFill>
              </a:rPr>
              <a:t> </a:t>
            </a:r>
            <a:r>
              <a:rPr lang="ru-RU" sz="1450" dirty="0" smtClean="0">
                <a:solidFill>
                  <a:srgbClr val="003366"/>
                </a:solidFill>
              </a:rPr>
              <a:t>проектных институтов, что обеспечит высокий интеллектуальный и профессиональный потенциал специалистов, как необходимый фактор создания новых технологий мирового уровня;</a:t>
            </a:r>
          </a:p>
          <a:p>
            <a:pPr algn="just" eaLnBrk="1" hangingPunct="1">
              <a:spcBef>
                <a:spcPts val="1000"/>
              </a:spcBef>
              <a:buFont typeface="Wingdings" panose="05000000000000000000" pitchFamily="2" charset="2"/>
              <a:buChar char="Ø"/>
              <a:defRPr/>
            </a:pPr>
            <a:r>
              <a:rPr lang="ru-RU" sz="1450" dirty="0">
                <a:solidFill>
                  <a:srgbClr val="003366"/>
                </a:solidFill>
              </a:rPr>
              <a:t>Приоритетный инвестиционный проект регионального </a:t>
            </a:r>
            <a:r>
              <a:rPr lang="ru-RU" sz="1450" dirty="0" smtClean="0">
                <a:solidFill>
                  <a:srgbClr val="003366"/>
                </a:solidFill>
              </a:rPr>
              <a:t>значения.</a:t>
            </a:r>
          </a:p>
        </p:txBody>
      </p:sp>
    </p:spTree>
    <p:extLst>
      <p:ext uri="{BB962C8B-B14F-4D97-AF65-F5344CB8AC3E}">
        <p14:creationId xmlns:p14="http://schemas.microsoft.com/office/powerpoint/2010/main" val="185759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22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6" t="2174" r="1047"/>
            <a:stretch/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35" b="-1"/>
            <a:stretch/>
          </p:blipFill>
          <p:spPr bwMode="auto">
            <a:xfrm>
              <a:off x="0" y="6332220"/>
              <a:ext cx="9144000" cy="525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084" b="14861"/>
            <a:stretch/>
          </p:blipFill>
          <p:spPr bwMode="auto">
            <a:xfrm>
              <a:off x="0" y="5505450"/>
              <a:ext cx="9144000" cy="895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23" name="Rectangle 4"/>
          <p:cNvSpPr>
            <a:spLocks noChangeArrowheads="1"/>
          </p:cNvSpPr>
          <p:nvPr/>
        </p:nvSpPr>
        <p:spPr bwMode="auto">
          <a:xfrm>
            <a:off x="152400" y="914400"/>
            <a:ext cx="88392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100" dirty="0" smtClean="0">
                <a:solidFill>
                  <a:srgbClr val="336600"/>
                </a:solidFill>
                <a:latin typeface="Verdana" pitchFamily="34" charset="0"/>
              </a:rPr>
              <a:t>Показатели эффективности</a:t>
            </a:r>
            <a:endParaRPr lang="ru-RU" altLang="ru-RU" sz="2100" dirty="0">
              <a:solidFill>
                <a:srgbClr val="336600"/>
              </a:solidFill>
              <a:latin typeface="Verdana" pitchFamily="34" charset="0"/>
            </a:endParaRPr>
          </a:p>
        </p:txBody>
      </p:sp>
      <p:pic>
        <p:nvPicPr>
          <p:cNvPr id="2052" name="Picture 4" descr="http://how.qip.ru/resize/420/330/w/uploads/articles/e4921af304b3b236a20726012d85324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9" t="7599" r="12037" b="12772"/>
          <a:stretch/>
        </p:blipFill>
        <p:spPr bwMode="auto">
          <a:xfrm>
            <a:off x="2200891" y="1445229"/>
            <a:ext cx="6485909" cy="4726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381000" y="1905000"/>
            <a:ext cx="7315200" cy="320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algn="just" eaLnBrk="1" hangingPunct="1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ru-RU" altLang="ru-RU" sz="18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Общий </a:t>
            </a:r>
            <a:r>
              <a:rPr lang="ru-RU" altLang="ru-RU" sz="18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объем инвестиций – </a:t>
            </a:r>
            <a:r>
              <a:rPr lang="ru-RU" altLang="ru-RU" sz="1800" dirty="0" smtClean="0">
                <a:latin typeface="+mn-lt"/>
              </a:rPr>
              <a:t>38,2 </a:t>
            </a:r>
            <a:r>
              <a:rPr lang="ru-RU" altLang="ru-RU" sz="1800" dirty="0">
                <a:latin typeface="+mn-lt"/>
              </a:rPr>
              <a:t>млрд. руб</a:t>
            </a:r>
            <a:r>
              <a:rPr lang="ru-RU" altLang="ru-RU" sz="1800" dirty="0" smtClean="0">
                <a:latin typeface="+mn-lt"/>
              </a:rPr>
              <a:t>., </a:t>
            </a:r>
          </a:p>
          <a:p>
            <a:pPr indent="266700" algn="just" eaLnBrk="1" hangingPunct="1">
              <a:spcBef>
                <a:spcPts val="1000"/>
              </a:spcBef>
              <a:buNone/>
            </a:pPr>
            <a:r>
              <a:rPr lang="ru-RU" altLang="ru-RU" sz="1800" dirty="0" smtClean="0">
                <a:latin typeface="+mn-lt"/>
              </a:rPr>
              <a:t>в </a:t>
            </a:r>
            <a:r>
              <a:rPr lang="ru-RU" altLang="ru-RU" sz="1800" dirty="0" err="1">
                <a:latin typeface="+mn-lt"/>
              </a:rPr>
              <a:t>т.ч</a:t>
            </a:r>
            <a:r>
              <a:rPr lang="ru-RU" altLang="ru-RU" sz="1800" dirty="0">
                <a:latin typeface="+mn-lt"/>
              </a:rPr>
              <a:t>. осуществлено </a:t>
            </a:r>
            <a:r>
              <a:rPr lang="ru-RU" altLang="ru-RU" sz="18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– </a:t>
            </a:r>
            <a:r>
              <a:rPr lang="ru-RU" altLang="ru-RU" sz="1800" dirty="0">
                <a:latin typeface="+mn-lt"/>
              </a:rPr>
              <a:t>994,9 млн. руб</a:t>
            </a:r>
            <a:r>
              <a:rPr lang="ru-RU" altLang="ru-RU" sz="18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.</a:t>
            </a:r>
          </a:p>
          <a:p>
            <a:pPr marL="285750" indent="-285750" algn="just" eaLnBrk="1" hangingPunct="1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ru-RU" altLang="ru-RU" sz="18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Источники </a:t>
            </a:r>
            <a:r>
              <a:rPr lang="ru-RU" altLang="ru-RU" sz="18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инвестиций: </a:t>
            </a:r>
            <a:endParaRPr lang="ru-RU" altLang="ru-RU" sz="1800" dirty="0" smtClean="0">
              <a:solidFill>
                <a:schemeClr val="accent2">
                  <a:lumMod val="75000"/>
                </a:schemeClr>
              </a:solidFill>
              <a:latin typeface="+mn-lt"/>
            </a:endParaRPr>
          </a:p>
          <a:p>
            <a:pPr marL="266700" algn="just" eaLnBrk="1" hangingPunct="1">
              <a:spcBef>
                <a:spcPts val="1000"/>
              </a:spcBef>
              <a:buNone/>
            </a:pPr>
            <a:r>
              <a:rPr lang="ru-RU" altLang="ru-RU" sz="1800" dirty="0" smtClean="0">
                <a:latin typeface="+mn-lt"/>
              </a:rPr>
              <a:t>собственные </a:t>
            </a:r>
            <a:r>
              <a:rPr lang="ru-RU" altLang="ru-RU" sz="1800" dirty="0">
                <a:latin typeface="+mn-lt"/>
              </a:rPr>
              <a:t>средства – </a:t>
            </a:r>
            <a:r>
              <a:rPr lang="ru-RU" altLang="ru-RU" sz="1800" dirty="0" smtClean="0">
                <a:latin typeface="+mn-lt"/>
              </a:rPr>
              <a:t>23%; </a:t>
            </a:r>
          </a:p>
          <a:p>
            <a:pPr marL="266700" algn="just" eaLnBrk="1" hangingPunct="1">
              <a:spcBef>
                <a:spcPts val="1000"/>
              </a:spcBef>
              <a:buNone/>
            </a:pPr>
            <a:r>
              <a:rPr lang="ru-RU" altLang="ru-RU" sz="1800" dirty="0" smtClean="0">
                <a:latin typeface="+mn-lt"/>
              </a:rPr>
              <a:t>привлеченные средства – 77%;</a:t>
            </a:r>
          </a:p>
          <a:p>
            <a:pPr marL="285750" indent="-285750" algn="just" eaLnBrk="1" hangingPunct="1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n-US" altLang="ru-RU" sz="18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NPV</a:t>
            </a:r>
            <a:r>
              <a:rPr lang="ru-RU" altLang="ru-RU" sz="18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 </a:t>
            </a:r>
            <a:r>
              <a:rPr lang="ru-RU" altLang="ru-RU" sz="18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– </a:t>
            </a:r>
            <a:r>
              <a:rPr lang="ru-RU" altLang="ru-RU" sz="1800" dirty="0" smtClean="0">
                <a:latin typeface="+mn-lt"/>
              </a:rPr>
              <a:t>48,3 </a:t>
            </a:r>
            <a:r>
              <a:rPr lang="ru-RU" altLang="ru-RU" sz="1800" dirty="0">
                <a:latin typeface="+mn-lt"/>
              </a:rPr>
              <a:t>млрд. руб</a:t>
            </a:r>
            <a:r>
              <a:rPr lang="ru-RU" altLang="ru-RU" sz="1800" dirty="0" smtClean="0">
                <a:latin typeface="+mn-lt"/>
              </a:rPr>
              <a:t>.</a:t>
            </a:r>
            <a:r>
              <a:rPr lang="ru-RU" altLang="ru-RU" sz="18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;</a:t>
            </a:r>
            <a:r>
              <a:rPr lang="en-US" altLang="ru-RU" sz="18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 </a:t>
            </a:r>
            <a:endParaRPr lang="ru-RU" altLang="ru-RU" sz="1800" dirty="0" smtClean="0">
              <a:solidFill>
                <a:schemeClr val="accent2">
                  <a:lumMod val="75000"/>
                </a:schemeClr>
              </a:solidFill>
              <a:latin typeface="+mn-lt"/>
            </a:endParaRPr>
          </a:p>
          <a:p>
            <a:pPr marL="285750" indent="-285750" algn="just" eaLnBrk="1" hangingPunct="1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n-US" altLang="ru-RU" sz="18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IRR</a:t>
            </a:r>
            <a:r>
              <a:rPr lang="ru-RU" altLang="ru-RU" sz="18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 </a:t>
            </a:r>
            <a:r>
              <a:rPr lang="ru-RU" altLang="ru-RU" sz="18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– </a:t>
            </a:r>
            <a:r>
              <a:rPr lang="ru-RU" altLang="ru-RU" sz="1800" dirty="0" smtClean="0">
                <a:latin typeface="+mn-lt"/>
              </a:rPr>
              <a:t>31%</a:t>
            </a:r>
            <a:r>
              <a:rPr lang="ru-RU" altLang="ru-RU" sz="18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; </a:t>
            </a:r>
          </a:p>
          <a:p>
            <a:pPr marL="285750" indent="-285750" algn="just" eaLnBrk="1" hangingPunct="1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n-US" altLang="ru-RU" sz="18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DPP</a:t>
            </a:r>
            <a:r>
              <a:rPr lang="ru-RU" altLang="ru-RU" sz="18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 </a:t>
            </a:r>
            <a:r>
              <a:rPr lang="ru-RU" altLang="ru-RU" sz="18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– </a:t>
            </a:r>
            <a:r>
              <a:rPr lang="en-US" altLang="ru-RU" sz="1800" dirty="0" smtClean="0">
                <a:latin typeface="+mn-lt"/>
              </a:rPr>
              <a:t>8,5</a:t>
            </a:r>
            <a:r>
              <a:rPr lang="ru-RU" altLang="ru-RU" sz="1800" dirty="0" smtClean="0">
                <a:latin typeface="+mn-lt"/>
              </a:rPr>
              <a:t> лет</a:t>
            </a:r>
            <a:r>
              <a:rPr lang="ru-RU" altLang="ru-RU" sz="18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.</a:t>
            </a:r>
            <a:endParaRPr lang="ru-RU" altLang="ru-RU" sz="1800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6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6" t="2174" r="1047"/>
            <a:stretch/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35" b="-1"/>
            <a:stretch/>
          </p:blipFill>
          <p:spPr bwMode="auto">
            <a:xfrm>
              <a:off x="0" y="6332220"/>
              <a:ext cx="9144000" cy="525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084" b="14861"/>
            <a:stretch/>
          </p:blipFill>
          <p:spPr bwMode="auto">
            <a:xfrm>
              <a:off x="0" y="5505450"/>
              <a:ext cx="9144000" cy="895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23" name="Rectangle 4"/>
          <p:cNvSpPr>
            <a:spLocks noChangeArrowheads="1"/>
          </p:cNvSpPr>
          <p:nvPr/>
        </p:nvSpPr>
        <p:spPr bwMode="auto">
          <a:xfrm>
            <a:off x="152400" y="914400"/>
            <a:ext cx="88392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100" dirty="0" smtClean="0">
                <a:solidFill>
                  <a:srgbClr val="336600"/>
                </a:solidFill>
                <a:latin typeface="Verdana" pitchFamily="34" charset="0"/>
              </a:rPr>
              <a:t>Сроки и этапы реализации</a:t>
            </a:r>
            <a:endParaRPr lang="ru-RU" altLang="ru-RU" sz="2100" dirty="0">
              <a:solidFill>
                <a:srgbClr val="336600"/>
              </a:solidFill>
              <a:latin typeface="Verdana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055" y="3429000"/>
            <a:ext cx="5026871" cy="290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76202" y="2743200"/>
            <a:ext cx="8994774" cy="2200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ts val="1000"/>
              </a:spcBef>
              <a:buNone/>
            </a:pPr>
            <a:r>
              <a:rPr lang="ru-RU" altLang="ru-RU" sz="1600" u="sng" dirty="0" smtClean="0">
                <a:solidFill>
                  <a:srgbClr val="336600"/>
                </a:solidFill>
                <a:latin typeface="+mn-lt"/>
              </a:rPr>
              <a:t>Этапы:</a:t>
            </a:r>
          </a:p>
          <a:p>
            <a:pPr marL="285750" indent="-285750" algn="just" eaLnBrk="1" hangingPunct="1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ru-RU" altLang="ru-RU" sz="16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1-й </a:t>
            </a:r>
            <a:r>
              <a:rPr lang="ru-RU" altLang="ru-RU" sz="16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этап – организация опытно-промышленного производства – 2011-2014 гг.;</a:t>
            </a:r>
          </a:p>
          <a:p>
            <a:pPr marL="285750" indent="-285750" algn="just" eaLnBrk="1" hangingPunct="1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ru-RU" altLang="ru-RU" sz="16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2-й </a:t>
            </a:r>
            <a:r>
              <a:rPr lang="ru-RU" altLang="ru-RU" sz="16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этап – строительство Комплекса мощностью в соответствии с проектным объемом добычи и переработки  руды на </a:t>
            </a:r>
            <a:r>
              <a:rPr lang="ru-RU" altLang="ru-RU" sz="1600" dirty="0" err="1">
                <a:solidFill>
                  <a:schemeClr val="accent2">
                    <a:lumMod val="75000"/>
                  </a:schemeClr>
                </a:solidFill>
                <a:latin typeface="+mn-lt"/>
              </a:rPr>
              <a:t>Ярегском</a:t>
            </a:r>
            <a:r>
              <a:rPr lang="ru-RU" altLang="ru-RU" sz="16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 ГХК - 650 тыс. т. руды в год – 2014-2020 гг.;</a:t>
            </a:r>
          </a:p>
          <a:p>
            <a:pPr marL="285750" indent="-285750" algn="just" eaLnBrk="1" hangingPunct="1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ru-RU" altLang="ru-RU" sz="16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3-й этап – </a:t>
            </a:r>
            <a:r>
              <a:rPr lang="ru-RU" altLang="ru-RU" sz="16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наращивание производства в динамике с выходом на мощность по добыче и переработке 1 300 тыс. т. руды в год.</a:t>
            </a: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76201" y="1524000"/>
            <a:ext cx="8915399" cy="1333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1000"/>
              </a:spcBef>
              <a:buNone/>
            </a:pPr>
            <a:r>
              <a:rPr lang="ru-RU" altLang="ru-RU" sz="1600" u="sng" dirty="0" smtClean="0">
                <a:solidFill>
                  <a:srgbClr val="336600"/>
                </a:solidFill>
                <a:latin typeface="+mn-lt"/>
              </a:rPr>
              <a:t>Сроки:</a:t>
            </a:r>
          </a:p>
          <a:p>
            <a:pPr marL="285750" indent="-285750" eaLnBrk="1" hangingPunct="1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ru-RU" altLang="ru-RU" sz="16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Начало реализации </a:t>
            </a:r>
            <a:r>
              <a:rPr lang="ru-RU" altLang="ru-RU" sz="1600" dirty="0" smtClean="0">
                <a:solidFill>
                  <a:srgbClr val="003366"/>
                </a:solidFill>
                <a:latin typeface="+mn-lt"/>
              </a:rPr>
              <a:t>– с момента заключения долгосрочного кредита;</a:t>
            </a:r>
            <a:endParaRPr lang="ru-RU" altLang="ru-RU" sz="1600" dirty="0">
              <a:solidFill>
                <a:srgbClr val="003366"/>
              </a:solidFill>
              <a:latin typeface="+mn-lt"/>
            </a:endParaRPr>
          </a:p>
          <a:p>
            <a:pPr marL="285750" indent="-285750" eaLnBrk="1" hangingPunct="1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ru-RU" altLang="ru-RU" sz="16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Ввод объекта в эксплуатацию </a:t>
            </a:r>
            <a:r>
              <a:rPr lang="ru-RU" altLang="ru-RU" sz="1600" dirty="0" smtClean="0">
                <a:solidFill>
                  <a:srgbClr val="003366"/>
                </a:solidFill>
                <a:latin typeface="+mn-lt"/>
              </a:rPr>
              <a:t>– через 6 лет с начала строительства. С 3-го года строительства – попутная добыча руды, на 5-й год – выпуск товарной продукции.</a:t>
            </a:r>
            <a:endParaRPr lang="ru-RU" altLang="ru-RU" sz="1600" dirty="0">
              <a:solidFill>
                <a:srgbClr val="003366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63627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Группа 1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8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6" t="2174" r="1047"/>
            <a:stretch/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35" b="-1"/>
            <a:stretch/>
          </p:blipFill>
          <p:spPr bwMode="auto">
            <a:xfrm>
              <a:off x="0" y="6332220"/>
              <a:ext cx="9144000" cy="525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084" b="14861"/>
            <a:stretch/>
          </p:blipFill>
          <p:spPr bwMode="auto">
            <a:xfrm>
              <a:off x="0" y="5505450"/>
              <a:ext cx="9144000" cy="895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2076450" y="4648200"/>
            <a:ext cx="4572000" cy="6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800" u="sng" dirty="0">
                <a:solidFill>
                  <a:srgbClr val="336600"/>
                </a:solidFill>
                <a:latin typeface="+mn-lt"/>
                <a:cs typeface="Times New Roman" pitchFamily="18" charset="0"/>
              </a:rPr>
              <a:t>Формы участия инвестора в проекте:</a:t>
            </a:r>
          </a:p>
          <a:p>
            <a:pPr marL="285750" indent="-285750" algn="r" eaLnBrk="1" hangingPunct="1">
              <a:spcBef>
                <a:spcPts val="300"/>
              </a:spcBef>
              <a:buFont typeface="Wingdings" panose="05000000000000000000" pitchFamily="2" charset="2"/>
              <a:buChar char="Ø"/>
            </a:pPr>
            <a:r>
              <a:rPr lang="ru-RU" altLang="ru-RU" sz="1600" dirty="0">
                <a:solidFill>
                  <a:srgbClr val="003366"/>
                </a:solidFill>
                <a:latin typeface="+mn-lt"/>
                <a:cs typeface="Times New Roman" pitchFamily="18" charset="0"/>
              </a:rPr>
              <a:t>Предоставление долгосрочного кредита</a:t>
            </a:r>
          </a:p>
        </p:txBody>
      </p:sp>
      <p:pic>
        <p:nvPicPr>
          <p:cNvPr id="5122" name="Picture 2" descr="http://codda.ru/wp-content/uploads/2015/07/effektivnost-sayta-ojidaniya-prognoz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29" r="15143" b="3709"/>
          <a:stretch/>
        </p:blipFill>
        <p:spPr bwMode="auto">
          <a:xfrm>
            <a:off x="6648450" y="4516557"/>
            <a:ext cx="2446462" cy="1791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://effectiven.ru/wp-content/uploads/2014/09/%D0%A4%D0%B8%D0%BD%D0%B0%D0%BD%D1%81%D0%BE%D0%B2%D0%B0%D1%8F-%D1%8D%D1%84%D1%84%D0%B5%D0%BA%D1%82%D0%B8%D0%B2%D0%BD%D0%BE%D1%81%D1%82%D1%8C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9088" y="1513467"/>
            <a:ext cx="1398712" cy="2144133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52400" y="1519378"/>
            <a:ext cx="8839200" cy="29803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u="sng" dirty="0" smtClean="0">
                <a:solidFill>
                  <a:srgbClr val="336600"/>
                </a:solidFill>
                <a:latin typeface="+mn-lt"/>
                <a:cs typeface="Times New Roman" panose="02020603050405020304" pitchFamily="18" charset="0"/>
              </a:rPr>
              <a:t>Эффекты:</a:t>
            </a:r>
            <a:endParaRPr lang="ru-RU" u="sng" dirty="0">
              <a:solidFill>
                <a:srgbClr val="336600"/>
              </a:solidFill>
              <a:latin typeface="+mn-lt"/>
              <a:cs typeface="Times New Roman" panose="02020603050405020304" pitchFamily="18" charset="0"/>
            </a:endParaRPr>
          </a:p>
          <a:p>
            <a:pPr marL="285750" indent="-285750">
              <a:spcBef>
                <a:spcPts val="1000"/>
              </a:spcBef>
              <a:buFont typeface="Wingdings" panose="05000000000000000000" pitchFamily="2" charset="2"/>
              <a:buChar char="Ø"/>
              <a:defRPr/>
            </a:pPr>
            <a:r>
              <a:rPr lang="ru-RU" sz="1600" dirty="0" err="1">
                <a:solidFill>
                  <a:srgbClr val="003366"/>
                </a:solidFill>
                <a:latin typeface="+mn-lt"/>
                <a:cs typeface="Times New Roman" panose="02020603050405020304" pitchFamily="18" charset="0"/>
              </a:rPr>
              <a:t>Энергоэффективный</a:t>
            </a:r>
            <a:r>
              <a:rPr lang="ru-RU" sz="1600" dirty="0">
                <a:solidFill>
                  <a:srgbClr val="003366"/>
                </a:solidFill>
                <a:latin typeface="+mn-lt"/>
                <a:cs typeface="Times New Roman" panose="02020603050405020304" pitchFamily="18" charset="0"/>
              </a:rPr>
              <a:t> и экологически безопасный проект;</a:t>
            </a:r>
          </a:p>
          <a:p>
            <a:pPr marL="285750" indent="-285750">
              <a:spcBef>
                <a:spcPts val="1000"/>
              </a:spcBef>
              <a:buFont typeface="Wingdings" panose="05000000000000000000" pitchFamily="2" charset="2"/>
              <a:buChar char="Ø"/>
              <a:defRPr/>
            </a:pPr>
            <a:r>
              <a:rPr lang="ru-RU" sz="1600" dirty="0">
                <a:solidFill>
                  <a:srgbClr val="003366"/>
                </a:solidFill>
                <a:latin typeface="+mn-lt"/>
                <a:cs typeface="Times New Roman" panose="02020603050405020304" pitchFamily="18" charset="0"/>
              </a:rPr>
              <a:t>Создание новых рабочих мест</a:t>
            </a:r>
            <a:r>
              <a:rPr lang="ru-RU" altLang="ru-RU" sz="1600" dirty="0">
                <a:solidFill>
                  <a:srgbClr val="003366"/>
                </a:solidFill>
                <a:latin typeface="+mn-lt"/>
                <a:cs typeface="Times New Roman" pitchFamily="18" charset="0"/>
              </a:rPr>
              <a:t> – 2 732 человека</a:t>
            </a:r>
            <a:r>
              <a:rPr lang="ru-RU" altLang="ru-RU" sz="1600" dirty="0" smtClean="0">
                <a:solidFill>
                  <a:srgbClr val="003366"/>
                </a:solidFill>
                <a:latin typeface="+mn-lt"/>
                <a:cs typeface="Times New Roman" pitchFamily="18" charset="0"/>
              </a:rPr>
              <a:t>;</a:t>
            </a:r>
          </a:p>
          <a:p>
            <a:pPr marL="285750" indent="-285750">
              <a:spcBef>
                <a:spcPts val="1000"/>
              </a:spcBef>
              <a:buFont typeface="Wingdings" panose="05000000000000000000" pitchFamily="2" charset="2"/>
              <a:buChar char="Ø"/>
              <a:defRPr/>
            </a:pPr>
            <a:r>
              <a:rPr lang="ru-RU" altLang="ru-RU" sz="1600" dirty="0">
                <a:solidFill>
                  <a:srgbClr val="003366"/>
                </a:solidFill>
                <a:latin typeface="+mn-lt"/>
                <a:cs typeface="Times New Roman" pitchFamily="18" charset="0"/>
              </a:rPr>
              <a:t>В период строительства планируется задействовать более 1,5 тысяч работающих;</a:t>
            </a:r>
          </a:p>
          <a:p>
            <a:pPr marL="285750" indent="-285750">
              <a:spcBef>
                <a:spcPts val="1000"/>
              </a:spcBef>
              <a:buFont typeface="Wingdings" panose="05000000000000000000" pitchFamily="2" charset="2"/>
              <a:buChar char="Ø"/>
              <a:defRPr/>
            </a:pPr>
            <a:r>
              <a:rPr lang="ru-RU" altLang="ru-RU" sz="1600" dirty="0" smtClean="0">
                <a:solidFill>
                  <a:srgbClr val="003366"/>
                </a:solidFill>
                <a:latin typeface="+mn-lt"/>
                <a:cs typeface="Times New Roman" pitchFamily="18" charset="0"/>
              </a:rPr>
              <a:t>Бюджетная эффективность за счет уплачиваемых налогов – 10 млрд. руб. ежегодно при выходе производства на проектный </a:t>
            </a:r>
            <a:r>
              <a:rPr lang="ru-RU" altLang="ru-RU" sz="1600" dirty="0">
                <a:solidFill>
                  <a:srgbClr val="003366"/>
                </a:solidFill>
                <a:latin typeface="+mn-lt"/>
                <a:cs typeface="Times New Roman" pitchFamily="18" charset="0"/>
              </a:rPr>
              <a:t>уровень; </a:t>
            </a:r>
            <a:endParaRPr lang="ru-RU" altLang="ru-RU" sz="1600" dirty="0" smtClean="0">
              <a:solidFill>
                <a:srgbClr val="003366"/>
              </a:solidFill>
              <a:latin typeface="+mn-lt"/>
              <a:cs typeface="Times New Roman" pitchFamily="18" charset="0"/>
            </a:endParaRPr>
          </a:p>
          <a:p>
            <a:pPr marL="285750" indent="-285750">
              <a:spcBef>
                <a:spcPts val="1000"/>
              </a:spcBef>
              <a:buFont typeface="Wingdings" panose="05000000000000000000" pitchFamily="2" charset="2"/>
              <a:buChar char="Ø"/>
              <a:defRPr/>
            </a:pPr>
            <a:r>
              <a:rPr lang="ru-RU" sz="1600" dirty="0" smtClean="0">
                <a:solidFill>
                  <a:srgbClr val="003366"/>
                </a:solidFill>
                <a:latin typeface="+mn-lt"/>
                <a:cs typeface="Times New Roman" panose="02020603050405020304" pitchFamily="18" charset="0"/>
              </a:rPr>
              <a:t>Значительное </a:t>
            </a:r>
            <a:r>
              <a:rPr lang="ru-RU" sz="1600" dirty="0">
                <a:solidFill>
                  <a:srgbClr val="003366"/>
                </a:solidFill>
                <a:latin typeface="+mn-lt"/>
                <a:cs typeface="Times New Roman" panose="02020603050405020304" pitchFamily="18" charset="0"/>
              </a:rPr>
              <a:t>развитие инфраструктуры района, строительство объектов жилья, ремонт и строительство автодорог, строительство инженерных </a:t>
            </a:r>
            <a:r>
              <a:rPr lang="ru-RU" sz="1600" dirty="0" smtClean="0">
                <a:solidFill>
                  <a:srgbClr val="003366"/>
                </a:solidFill>
                <a:latin typeface="+mn-lt"/>
                <a:cs typeface="Times New Roman" panose="02020603050405020304" pitchFamily="18" charset="0"/>
              </a:rPr>
              <a:t>сетей.</a:t>
            </a:r>
            <a:r>
              <a:rPr lang="ru-RU" altLang="ru-RU" sz="1600" dirty="0">
                <a:solidFill>
                  <a:srgbClr val="003366"/>
                </a:solidFill>
                <a:latin typeface="+mn-lt"/>
                <a:cs typeface="Times New Roman" pitchFamily="18" charset="0"/>
              </a:rPr>
              <a:t> </a:t>
            </a:r>
            <a:endParaRPr lang="en-US" sz="1600" dirty="0" smtClean="0">
              <a:solidFill>
                <a:srgbClr val="003366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1371600" y="914400"/>
            <a:ext cx="62484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100" dirty="0" smtClean="0">
                <a:solidFill>
                  <a:srgbClr val="336600"/>
                </a:solidFill>
                <a:latin typeface="Verdana" pitchFamily="34" charset="0"/>
              </a:rPr>
              <a:t>Эффекты. Участие инвестора</a:t>
            </a:r>
            <a:endParaRPr lang="ru-RU" altLang="ru-RU" sz="2100" dirty="0">
              <a:solidFill>
                <a:srgbClr val="336600"/>
              </a:solidFill>
              <a:latin typeface="Verdana" pitchFamily="34" charset="0"/>
            </a:endParaRPr>
          </a:p>
        </p:txBody>
      </p:sp>
      <p:pic>
        <p:nvPicPr>
          <p:cNvPr id="5126" name="Picture 6" descr="http://ramina.ru/esmi3/img/irkprof/novosti_2011/ph_1-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" y="4648200"/>
            <a:ext cx="1905000" cy="1554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636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3373</TotalTime>
  <Words>521</Words>
  <Application>Microsoft Office PowerPoint</Application>
  <PresentationFormat>Экран (4:3)</PresentationFormat>
  <Paragraphs>92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Гибеж Александр Анатольевич</dc:creator>
  <cp:lastModifiedBy>Фролов Иван Вячеславович</cp:lastModifiedBy>
  <cp:revision>302</cp:revision>
  <cp:lastPrinted>1601-01-01T00:00:00Z</cp:lastPrinted>
  <dcterms:created xsi:type="dcterms:W3CDTF">1601-01-01T00:00:00Z</dcterms:created>
  <dcterms:modified xsi:type="dcterms:W3CDTF">2016-04-04T14:24:36Z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